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compatMode="1" saveSubsetFonts="1">
  <p:sldMasterIdLst>
    <p:sldMasterId id="2147483648" r:id="rId1"/>
    <p:sldMasterId id="2147483660" r:id="rId2"/>
  </p:sldMasterIdLst>
  <p:notesMasterIdLst>
    <p:notesMasterId r:id="rId27"/>
  </p:notesMasterIdLst>
  <p:handoutMasterIdLst>
    <p:handoutMasterId r:id="rId28"/>
  </p:handoutMasterIdLst>
  <p:sldIdLst>
    <p:sldId id="256" r:id="rId3"/>
    <p:sldId id="259" r:id="rId4"/>
    <p:sldId id="275" r:id="rId5"/>
    <p:sldId id="263" r:id="rId6"/>
    <p:sldId id="260" r:id="rId7"/>
    <p:sldId id="264" r:id="rId8"/>
    <p:sldId id="269" r:id="rId9"/>
    <p:sldId id="268" r:id="rId10"/>
    <p:sldId id="272" r:id="rId11"/>
    <p:sldId id="273" r:id="rId12"/>
    <p:sldId id="267" r:id="rId13"/>
    <p:sldId id="280" r:id="rId14"/>
    <p:sldId id="281" r:id="rId15"/>
    <p:sldId id="282" r:id="rId16"/>
    <p:sldId id="283" r:id="rId17"/>
    <p:sldId id="274" r:id="rId18"/>
    <p:sldId id="284" r:id="rId19"/>
    <p:sldId id="265" r:id="rId20"/>
    <p:sldId id="261" r:id="rId21"/>
    <p:sldId id="266" r:id="rId22"/>
    <p:sldId id="270" r:id="rId23"/>
    <p:sldId id="277" r:id="rId24"/>
    <p:sldId id="278" r:id="rId25"/>
    <p:sldId id="279" r:id="rId26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Arial" charset="0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Arial" charset="0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Arial" charset="0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Arial" charset="0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843" autoAdjust="0"/>
    <p:restoredTop sz="94660"/>
  </p:normalViewPr>
  <p:slideViewPr>
    <p:cSldViewPr snapToGrid="0">
      <p:cViewPr>
        <p:scale>
          <a:sx n="93" d="100"/>
          <a:sy n="93" d="100"/>
        </p:scale>
        <p:origin x="664" y="-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notesMaster" Target="notesMasters/notesMaster1.xml"/><Relationship Id="rId28" Type="http://schemas.openxmlformats.org/officeDocument/2006/relationships/handoutMaster" Target="handoutMasters/handoutMaster1.xml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158D7B40-71F4-6643-BBA7-6F15D4C62CFC}" type="datetimeFigureOut">
              <a:rPr lang="en-US" altLang="en-US"/>
              <a:pPr/>
              <a:t>11/3/16</a:t>
            </a:fld>
            <a:endParaRPr lang="en-US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5C4762CC-B174-924F-A959-17F24BE6EF00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6161D77-DA42-0E4D-AA32-C2E1181A13B7}" type="datetimeFigureOut">
              <a:rPr lang="en-US" altLang="en-US"/>
              <a:pPr/>
              <a:t>11/3/16</a:t>
            </a:fld>
            <a:endParaRPr lang="en-US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60FD1460-5F4F-0E42-AF5B-94DBB77DF10A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198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en-US"/>
              <a:t>relatively low rate, unreliable, nodes are highly mobile</a:t>
            </a:r>
          </a:p>
        </p:txBody>
      </p:sp>
      <p:sp>
        <p:nvSpPr>
          <p:cNvPr id="4198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fld id="{03C92CC8-7E75-864B-BC8A-CDD76A5E7CA1}" type="slidenum">
              <a:rPr lang="en-US" altLang="en-US"/>
              <a:pPr/>
              <a:t>14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1CCBD85-44D2-C047-9585-2AC60F3F36B1}" type="datetimeFigureOut">
              <a:rPr lang="en-US" altLang="en-US"/>
              <a:pPr/>
              <a:t>11/3/16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BE08955-087A-E143-91A4-4350C329C02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141900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72E71A2-4EDD-684A-B726-9D49A3406678}" type="datetimeFigureOut">
              <a:rPr lang="en-US" altLang="en-US"/>
              <a:pPr/>
              <a:t>11/3/16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D6AB06D-B32D-1B47-87C3-8F6BCDFB8F8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48249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D82832C-03E8-0E4B-A44C-E33E76309671}" type="datetimeFigureOut">
              <a:rPr lang="en-US" altLang="en-US"/>
              <a:pPr/>
              <a:t>11/3/16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184DCEC-7271-3648-BFF2-42D2D23ECDD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23056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fld id="{1C7E5A75-3EF9-7747-9D80-673BA4C4F15A}" type="datetimeFigureOut">
              <a:rPr lang="en-US" altLang="en-US"/>
              <a:pPr/>
              <a:t>11/3/16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fld id="{F2E0ADF8-235E-9A44-87BD-4FEC64F1654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712279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fld id="{7B2AAE7C-0E1A-6C47-9D98-5FC613114C8D}" type="datetimeFigureOut">
              <a:rPr lang="en-US" altLang="en-US"/>
              <a:pPr/>
              <a:t>11/3/16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fld id="{2F1AC07B-22BE-8C44-A002-888334F7F06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7344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fld id="{B4D3AADE-735B-2F46-BE6C-5B2C3C25B9B2}" type="datetimeFigureOut">
              <a:rPr lang="en-US" altLang="en-US"/>
              <a:pPr/>
              <a:t>11/3/16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fld id="{65B23028-33B3-B845-BF81-0F19DDDBB12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706097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fld id="{960DA9F1-D02C-0B4E-9374-37463F5FD456}" type="datetimeFigureOut">
              <a:rPr lang="en-US" altLang="en-US"/>
              <a:pPr/>
              <a:t>11/3/16</a:t>
            </a:fld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fld id="{972520EB-86FB-704E-9FBD-53E8D7F548F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47982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fld id="{26F0FB61-C0D9-7245-AAD8-459E0B78ACD8}" type="datetimeFigureOut">
              <a:rPr lang="en-US" altLang="en-US"/>
              <a:pPr/>
              <a:t>11/3/16</a:t>
            </a:fld>
            <a:endParaRPr lang="en-US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endParaRPr lang="en-US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fld id="{6A39BFE7-142A-DF4A-A870-6D222D291F3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576827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fld id="{E5C8D778-78AE-E04D-968F-081191FECE63}" type="datetimeFigureOut">
              <a:rPr lang="en-US" altLang="en-US"/>
              <a:pPr/>
              <a:t>11/3/16</a:t>
            </a:fld>
            <a:endParaRPr lang="en-US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fld id="{16C58F7A-ED39-EC40-8DA9-B9F594DD6DD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6832419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fld id="{EF6E5D0B-0D5B-024B-8EE5-6984418D4C73}" type="datetimeFigureOut">
              <a:rPr lang="en-US" altLang="en-US"/>
              <a:pPr/>
              <a:t>11/3/16</a:t>
            </a:fld>
            <a:endParaRPr lang="en-US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endParaRPr lang="en-US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fld id="{CF417635-7272-B84C-8769-02739F181DE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33602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fld id="{127E6482-7686-E94A-B175-7FCD7F301556}" type="datetimeFigureOut">
              <a:rPr lang="en-US" altLang="en-US"/>
              <a:pPr/>
              <a:t>11/3/16</a:t>
            </a:fld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fld id="{51B7778C-3345-0043-9CF0-A27400531EC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394680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9E261BA-5AB8-C740-A57C-1936C3BECB5C}" type="datetimeFigureOut">
              <a:rPr lang="en-US" altLang="en-US"/>
              <a:pPr/>
              <a:t>11/3/16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871775C-5496-2F4C-86C8-FC3C7E807E0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1061726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fld id="{3CD37D3C-2CEF-194E-8299-3A4002E27B08}" type="datetimeFigureOut">
              <a:rPr lang="en-US" altLang="en-US"/>
              <a:pPr/>
              <a:t>11/3/16</a:t>
            </a:fld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fld id="{716B1309-C649-F949-A0CD-F0FD96CB9E9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4409191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fld id="{8C439535-8C4F-4F49-893D-CCB17B0EBA3E}" type="datetimeFigureOut">
              <a:rPr lang="en-US" altLang="en-US"/>
              <a:pPr/>
              <a:t>11/3/16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fld id="{D7BB60F1-28A3-0B41-BF7D-B1AB560433C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6042505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fld id="{7E53A1AE-7E0A-CA42-A0FB-63A86C67CBA8}" type="datetimeFigureOut">
              <a:rPr lang="en-US" altLang="en-US"/>
              <a:pPr/>
              <a:t>11/3/16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fld id="{6865A7EB-88F0-1545-95AB-82D6079970A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55433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C2A45D7-22C4-154B-8E56-3E4DE317809E}" type="datetimeFigureOut">
              <a:rPr lang="en-US" altLang="en-US"/>
              <a:pPr/>
              <a:t>11/3/16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D9A2E5F-61D8-4F47-8BB6-3C1ABD4BC1C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045215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62C05BB-D24C-6143-ACE1-8658903B9734}" type="datetimeFigureOut">
              <a:rPr lang="en-US" altLang="en-US"/>
              <a:pPr/>
              <a:t>11/3/16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72660F2-3A12-564C-AD83-AF4D9B37C21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364980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7123871-C03F-DC4B-AE50-6046B9628ABA}" type="datetimeFigureOut">
              <a:rPr lang="en-US" altLang="en-US"/>
              <a:pPr/>
              <a:t>11/3/16</a:t>
            </a:fld>
            <a:endParaRPr lang="en-US" alt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F196BEF-16C7-6B49-87BE-71700C034DB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8020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28911D7-5F54-A649-82E2-65890FF3AEAA}" type="datetimeFigureOut">
              <a:rPr lang="en-US" altLang="en-US"/>
              <a:pPr/>
              <a:t>11/3/16</a:t>
            </a:fld>
            <a:endParaRPr lang="en-US" alt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90BF20B-8628-5945-9E75-4A94DAADB1A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98180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B0DA961-049D-5B4E-9FB8-4D73B59DDE62}" type="datetimeFigureOut">
              <a:rPr lang="en-US" altLang="en-US"/>
              <a:pPr/>
              <a:t>11/3/16</a:t>
            </a:fld>
            <a:endParaRPr lang="en-US" alt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7052F41-06C2-FF4B-8986-EFDA719E80E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647472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04DE95C-BD1A-C34F-A4EA-AC78E8627F36}" type="datetimeFigureOut">
              <a:rPr lang="en-US" altLang="en-US"/>
              <a:pPr/>
              <a:t>11/3/16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CE4B1E4-02DB-0E4D-A160-D684A08035F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977685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5C3FE3F-5300-B844-AE99-CE3F1D6CA344}" type="datetimeFigureOut">
              <a:rPr lang="en-US" altLang="en-US"/>
              <a:pPr/>
              <a:t>11/3/16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70DDD92-C099-2C48-80E0-0B7AE15930D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779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solidFill>
                  <a:srgbClr val="898989"/>
                </a:solidFill>
                <a:latin typeface="Calibri" charset="0"/>
              </a:defRPr>
            </a:lvl1pPr>
          </a:lstStyle>
          <a:p>
            <a:fld id="{38BE7261-5E48-DB47-8466-860C3DD08618}" type="datetimeFigureOut">
              <a:rPr lang="en-US" altLang="en-US"/>
              <a:pPr/>
              <a:t>11/3/16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solidFill>
                  <a:srgbClr val="898989"/>
                </a:solidFill>
                <a:latin typeface="Calibri" charset="0"/>
              </a:defRPr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  <a:latin typeface="Calibri" charset="0"/>
              </a:defRPr>
            </a:lvl1pPr>
          </a:lstStyle>
          <a:p>
            <a:fld id="{86952A9D-75CD-7C4D-94CC-A4BC8EDB52A7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14" r:id="rId1"/>
    <p:sldLayoutId id="2147483915" r:id="rId2"/>
    <p:sldLayoutId id="2147483916" r:id="rId3"/>
    <p:sldLayoutId id="2147483917" r:id="rId4"/>
    <p:sldLayoutId id="2147483918" r:id="rId5"/>
    <p:sldLayoutId id="2147483919" r:id="rId6"/>
    <p:sldLayoutId id="2147483920" r:id="rId7"/>
    <p:sldLayoutId id="2147483921" r:id="rId8"/>
    <p:sldLayoutId id="2147483922" r:id="rId9"/>
    <p:sldLayoutId id="2147483923" r:id="rId10"/>
    <p:sldLayoutId id="2147483924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Placeholder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3315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solidFill>
                  <a:srgbClr val="898989"/>
                </a:solidFill>
                <a:latin typeface="Calibri" charset="0"/>
              </a:defRPr>
            </a:lvl1pPr>
          </a:lstStyle>
          <a:p>
            <a:fld id="{18A591AD-CDA5-C742-A1D1-E131DEE42C17}" type="datetimeFigureOut">
              <a:rPr lang="en-US" altLang="en-US"/>
              <a:pPr/>
              <a:t>11/3/16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solidFill>
                  <a:srgbClr val="898989"/>
                </a:solidFill>
                <a:latin typeface="Calibri" charset="0"/>
              </a:defRPr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  <a:latin typeface="Calibri" charset="0"/>
              </a:defRPr>
            </a:lvl1pPr>
          </a:lstStyle>
          <a:p>
            <a:fld id="{EB0F459D-EABA-3F46-A2AA-D728155DF066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25" r:id="rId1"/>
    <p:sldLayoutId id="2147483926" r:id="rId2"/>
    <p:sldLayoutId id="2147483927" r:id="rId3"/>
    <p:sldLayoutId id="2147483928" r:id="rId4"/>
    <p:sldLayoutId id="2147483929" r:id="rId5"/>
    <p:sldLayoutId id="2147483930" r:id="rId6"/>
    <p:sldLayoutId id="2147483931" r:id="rId7"/>
    <p:sldLayoutId id="2147483932" r:id="rId8"/>
    <p:sldLayoutId id="2147483933" r:id="rId9"/>
    <p:sldLayoutId id="2147483934" r:id="rId10"/>
    <p:sldLayoutId id="2147483935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0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1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12875" y="917575"/>
            <a:ext cx="9144000" cy="2427288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Supercomputing </a:t>
            </a:r>
            <a:r>
              <a:rPr lang="en-US" dirty="0" smtClean="0"/>
              <a:t>2016 Network Architecture and Demonstrations</a:t>
            </a:r>
            <a:endParaRPr lang="en-US" dirty="0"/>
          </a:p>
        </p:txBody>
      </p:sp>
      <p:sp>
        <p:nvSpPr>
          <p:cNvPr id="27650" name="Subtitle 2"/>
          <p:cNvSpPr>
            <a:spLocks noGrp="1"/>
          </p:cNvSpPr>
          <p:nvPr>
            <p:ph type="subTitle" idx="1"/>
          </p:nvPr>
        </p:nvSpPr>
        <p:spPr>
          <a:xfrm>
            <a:off x="1524000" y="4389438"/>
            <a:ext cx="9144000" cy="1314450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Version: 11/3/16</a:t>
            </a:r>
            <a:endParaRPr lang="en-US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1"/>
          <p:cNvSpPr>
            <a:spLocks noChangeArrowheads="1"/>
          </p:cNvSpPr>
          <p:nvPr/>
        </p:nvSpPr>
        <p:spPr bwMode="auto">
          <a:xfrm>
            <a:off x="241300" y="942975"/>
            <a:ext cx="11780838" cy="4708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</a:defRPr>
            </a:lvl1pPr>
            <a:lvl2pPr marL="800100" indent="-3429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endParaRPr lang="en-GB" altLang="en-US" sz="2000">
              <a:latin typeface="Arial" charset="0"/>
            </a:endParaRPr>
          </a:p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n-GB" altLang="en-US" sz="2000" b="1">
                <a:latin typeface="Arial" charset="0"/>
              </a:rPr>
              <a:t>End-to-end orchestration </a:t>
            </a:r>
            <a:r>
              <a:rPr lang="en-GB" altLang="en-US" sz="2000">
                <a:latin typeface="Arial" charset="0"/>
              </a:rPr>
              <a:t>of data flows involving multiple host groups at different domains,</a:t>
            </a:r>
          </a:p>
          <a:p>
            <a:pPr lvl="1">
              <a:lnSpc>
                <a:spcPct val="100000"/>
              </a:lnSpc>
              <a:spcBef>
                <a:spcPct val="0"/>
              </a:spcBef>
            </a:pPr>
            <a:r>
              <a:rPr lang="en-GB" altLang="en-US" sz="2000" b="1">
                <a:latin typeface="Arial" charset="0"/>
              </a:rPr>
              <a:t>RESTFul-API: </a:t>
            </a:r>
            <a:r>
              <a:rPr lang="en-GB" altLang="en-US" sz="2000">
                <a:latin typeface="Arial" charset="0"/>
              </a:rPr>
              <a:t>allow users submit and manage transfer request through different interface</a:t>
            </a:r>
          </a:p>
          <a:p>
            <a:pPr lvl="1">
              <a:lnSpc>
                <a:spcPct val="100000"/>
              </a:lnSpc>
              <a:spcBef>
                <a:spcPct val="0"/>
              </a:spcBef>
            </a:pPr>
            <a:r>
              <a:rPr lang="en-GB" altLang="en-US" sz="2000" b="1">
                <a:latin typeface="Arial" charset="0"/>
              </a:rPr>
              <a:t>ALTO: </a:t>
            </a:r>
            <a:r>
              <a:rPr lang="en-GB" altLang="en-US" sz="2000">
                <a:latin typeface="Arial" charset="0"/>
              </a:rPr>
              <a:t>collect minimal, real-time network information from different domains</a:t>
            </a:r>
          </a:p>
          <a:p>
            <a:pPr lvl="1">
              <a:lnSpc>
                <a:spcPct val="100000"/>
              </a:lnSpc>
              <a:spcBef>
                <a:spcPct val="0"/>
              </a:spcBef>
            </a:pPr>
            <a:r>
              <a:rPr lang="en-GB" altLang="en-US" sz="2000" b="1">
                <a:latin typeface="Arial" charset="0"/>
              </a:rPr>
              <a:t>ExaO Scheduler: </a:t>
            </a:r>
            <a:r>
              <a:rPr lang="en-GB" altLang="en-US" sz="2000">
                <a:latin typeface="Arial" charset="0"/>
              </a:rPr>
              <a:t>centralized, efficient file-level source and rate co-scheduling </a:t>
            </a:r>
          </a:p>
          <a:p>
            <a:pPr lvl="1">
              <a:lnSpc>
                <a:spcPct val="100000"/>
              </a:lnSpc>
              <a:spcBef>
                <a:spcPct val="0"/>
              </a:spcBef>
            </a:pPr>
            <a:r>
              <a:rPr lang="en-GB" altLang="en-US" sz="2000" b="1">
                <a:latin typeface="Arial" charset="0"/>
              </a:rPr>
              <a:t>FDT: </a:t>
            </a:r>
            <a:r>
              <a:rPr lang="en-GB" altLang="en-US" sz="2000">
                <a:latin typeface="Arial" charset="0"/>
              </a:rPr>
              <a:t>efficient data transfer tools on end hosts</a:t>
            </a:r>
          </a:p>
          <a:p>
            <a:pPr lvl="1">
              <a:lnSpc>
                <a:spcPct val="100000"/>
              </a:lnSpc>
              <a:spcBef>
                <a:spcPct val="0"/>
              </a:spcBef>
            </a:pPr>
            <a:r>
              <a:rPr lang="en-GB" altLang="en-US" sz="2000" b="1">
                <a:latin typeface="Arial" charset="0"/>
              </a:rPr>
              <a:t>Monalisa: </a:t>
            </a:r>
            <a:r>
              <a:rPr lang="en-GB" altLang="en-US" sz="2000">
                <a:latin typeface="Arial" charset="0"/>
              </a:rPr>
              <a:t>Distributed monitoring infrastructure for real time monitoring each flow, transfer</a:t>
            </a:r>
          </a:p>
          <a:p>
            <a:pPr>
              <a:lnSpc>
                <a:spcPct val="100000"/>
              </a:lnSpc>
              <a:spcBef>
                <a:spcPct val="0"/>
              </a:spcBef>
            </a:pPr>
            <a:endParaRPr lang="en-GB" altLang="en-US" sz="2000">
              <a:latin typeface="Arial" charset="0"/>
            </a:endParaRPr>
          </a:p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n-GB" altLang="en-US" sz="2000">
                <a:latin typeface="Arial" charset="0"/>
              </a:rPr>
              <a:t>Minimally invasive change on end host groups</a:t>
            </a:r>
          </a:p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n-GB" altLang="en-US" sz="2000">
                <a:latin typeface="Arial" charset="0"/>
              </a:rPr>
              <a:t>Real-time, dynamic resource allocation under the existence of other network traffic</a:t>
            </a:r>
          </a:p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n-GB" altLang="en-US" sz="2000" b="1">
                <a:latin typeface="Arial" charset="0"/>
              </a:rPr>
              <a:t>Not CMS or HEP specific, </a:t>
            </a:r>
            <a:r>
              <a:rPr lang="en-GB" altLang="en-US" sz="2000">
                <a:latin typeface="Arial" charset="0"/>
              </a:rPr>
              <a:t>hence support any data intensive sciences.</a:t>
            </a:r>
          </a:p>
          <a:p>
            <a:pPr>
              <a:lnSpc>
                <a:spcPct val="100000"/>
              </a:lnSpc>
              <a:spcBef>
                <a:spcPct val="0"/>
              </a:spcBef>
            </a:pPr>
            <a:endParaRPr lang="en-GB" altLang="en-US" sz="2000">
              <a:latin typeface="Arial" charset="0"/>
            </a:endParaRPr>
          </a:p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n-GB" altLang="en-US" sz="2000">
                <a:latin typeface="Arial" charset="0"/>
              </a:rPr>
              <a:t>Dataset distribution from one site to </a:t>
            </a:r>
            <a:r>
              <a:rPr lang="en-GB" altLang="en-US" sz="2000" b="1">
                <a:latin typeface="Arial" charset="0"/>
              </a:rPr>
              <a:t>N </a:t>
            </a:r>
            <a:r>
              <a:rPr lang="en-GB" altLang="en-US" sz="2000">
                <a:latin typeface="Arial" charset="0"/>
              </a:rPr>
              <a:t>sites:</a:t>
            </a:r>
          </a:p>
          <a:p>
            <a:pPr lvl="1">
              <a:lnSpc>
                <a:spcPct val="100000"/>
              </a:lnSpc>
              <a:spcBef>
                <a:spcPct val="0"/>
              </a:spcBef>
            </a:pPr>
            <a:r>
              <a:rPr lang="en-GB" altLang="en-US" sz="2000" b="1">
                <a:latin typeface="Arial" charset="0"/>
              </a:rPr>
              <a:t>~100% link utilization </a:t>
            </a:r>
            <a:r>
              <a:rPr lang="en-GB" altLang="en-US" sz="2000">
                <a:latin typeface="Arial" charset="0"/>
              </a:rPr>
              <a:t>in the testbed</a:t>
            </a:r>
          </a:p>
          <a:p>
            <a:pPr lvl="1">
              <a:lnSpc>
                <a:spcPct val="100000"/>
              </a:lnSpc>
              <a:spcBef>
                <a:spcPct val="0"/>
              </a:spcBef>
            </a:pPr>
            <a:r>
              <a:rPr lang="en-US" altLang="en-US" sz="2000" b="1">
                <a:latin typeface="Arial" charset="0"/>
              </a:rPr>
              <a:t>N times faster than dataset-level transfer scheduling</a:t>
            </a:r>
            <a:endParaRPr lang="en-GB" altLang="en-US" sz="2000" b="1">
              <a:latin typeface="Arial" charset="0"/>
            </a:endParaRPr>
          </a:p>
        </p:txBody>
      </p:sp>
      <p:sp>
        <p:nvSpPr>
          <p:cNvPr id="36866" name="Rectangle 54"/>
          <p:cNvSpPr>
            <a:spLocks noChangeArrowheads="1"/>
          </p:cNvSpPr>
          <p:nvPr/>
        </p:nvSpPr>
        <p:spPr bwMode="auto">
          <a:xfrm>
            <a:off x="2341563" y="190500"/>
            <a:ext cx="7218362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GB" altLang="en-US" sz="3200">
                <a:latin typeface="Arial" charset="0"/>
              </a:rPr>
              <a:t>ExaO: EXAscale Data Transfer Orchestrator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Title 1"/>
          <p:cNvSpPr>
            <a:spLocks noGrp="1"/>
          </p:cNvSpPr>
          <p:nvPr>
            <p:ph type="title"/>
          </p:nvPr>
        </p:nvSpPr>
        <p:spPr>
          <a:xfrm>
            <a:off x="987425" y="215900"/>
            <a:ext cx="10515600" cy="688975"/>
          </a:xfrm>
        </p:spPr>
        <p:txBody>
          <a:bodyPr/>
          <a:lstStyle/>
          <a:p>
            <a:pPr algn="ctr" eaLnBrk="1" hangingPunct="1"/>
            <a:r>
              <a:rPr lang="en-US" altLang="en-US" sz="3600" b="1" u="sng"/>
              <a:t>New Tools</a:t>
            </a:r>
            <a:endParaRPr lang="en-US" altLang="en-US" sz="3600" b="1" i="1" u="sng"/>
          </a:p>
        </p:txBody>
      </p:sp>
      <p:sp>
        <p:nvSpPr>
          <p:cNvPr id="37890" name="Content Placeholder 2"/>
          <p:cNvSpPr>
            <a:spLocks noGrp="1"/>
          </p:cNvSpPr>
          <p:nvPr>
            <p:ph idx="1"/>
          </p:nvPr>
        </p:nvSpPr>
        <p:spPr>
          <a:xfrm>
            <a:off x="661988" y="915988"/>
            <a:ext cx="10975975" cy="449262"/>
          </a:xfrm>
        </p:spPr>
        <p:txBody>
          <a:bodyPr/>
          <a:lstStyle/>
          <a:p>
            <a:pPr marL="0" indent="0" eaLnBrk="1" hangingPunct="1">
              <a:buFont typeface="Arial" charset="0"/>
              <a:buNone/>
            </a:pPr>
            <a:r>
              <a:rPr lang="en-US" altLang="en-US" sz="2400"/>
              <a:t>Powerful state of the art, generic tools to substantially simplify SDN programming</a:t>
            </a:r>
          </a:p>
        </p:txBody>
      </p:sp>
      <p:sp>
        <p:nvSpPr>
          <p:cNvPr id="2" name="Rectangle 1"/>
          <p:cNvSpPr/>
          <p:nvPr/>
        </p:nvSpPr>
        <p:spPr>
          <a:xfrm>
            <a:off x="665163" y="2320925"/>
            <a:ext cx="5138737" cy="1568450"/>
          </a:xfrm>
          <a:prstGeom prst="rect">
            <a:avLst/>
          </a:prstGeom>
          <a:ln>
            <a:solidFill>
              <a:schemeClr val="accent3">
                <a:lumMod val="50000"/>
              </a:schemeClr>
            </a:solidFill>
          </a:ln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600">
                <a:latin typeface="Arial" charset="0"/>
              </a:rPr>
              <a:t>Before (low level programming)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en-US" sz="1600">
                <a:latin typeface="Arial" charset="0"/>
              </a:rPr>
              <a:t>Low-level, complex OpenFlow rule programming</a:t>
            </a:r>
            <a:br>
              <a:rPr lang="en-US" altLang="en-US" sz="1600">
                <a:latin typeface="Arial" charset="0"/>
              </a:rPr>
            </a:br>
            <a:endParaRPr lang="en-US" altLang="en-US" sz="1600">
              <a:latin typeface="Arial" charset="0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en-US" sz="1600">
                <a:latin typeface="Arial" charset="0"/>
              </a:rPr>
              <a:t>Programmer can define only at flow level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en-US" sz="1600">
                <a:latin typeface="Arial" charset="0"/>
              </a:rPr>
              <a:t>Specific access control allowing only hosts partition</a:t>
            </a:r>
            <a:br>
              <a:rPr lang="en-US" altLang="en-US" sz="1600">
                <a:latin typeface="Arial" charset="0"/>
              </a:rPr>
            </a:br>
            <a:endParaRPr lang="en-US" altLang="en-US" sz="1600">
              <a:latin typeface="Arial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619875" y="2305050"/>
            <a:ext cx="5270500" cy="1570038"/>
          </a:xfrm>
          <a:prstGeom prst="rect">
            <a:avLst/>
          </a:prstGeom>
          <a:ln>
            <a:solidFill>
              <a:schemeClr val="accent3">
                <a:lumMod val="50000"/>
              </a:schemeClr>
            </a:solidFill>
          </a:ln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altLang="en-US" sz="1600" dirty="0"/>
              <a:t>Maple programming (high-level programming)</a:t>
            </a:r>
          </a:p>
          <a:p>
            <a:pPr marL="285750" indent="-285750" eaLnBrk="1" hangingPunct="1">
              <a:buFont typeface="Arial" charset="0"/>
              <a:buChar char="•"/>
              <a:defRPr/>
            </a:pPr>
            <a:r>
              <a:rPr lang="en-US" altLang="en-US" sz="1600" dirty="0"/>
              <a:t>High-level, completely south-bound agnostic, cross-layer programming</a:t>
            </a:r>
          </a:p>
          <a:p>
            <a:pPr marL="285750" indent="-285750" eaLnBrk="1" hangingPunct="1">
              <a:buFont typeface="Arial" charset="0"/>
              <a:buChar char="•"/>
              <a:defRPr/>
            </a:pPr>
            <a:r>
              <a:rPr lang="en-US" altLang="en-US" sz="1600" dirty="0"/>
              <a:t>Programmer sees (logically) each and every packet</a:t>
            </a:r>
          </a:p>
          <a:p>
            <a:pPr marL="285750" indent="-285750" eaLnBrk="1" hangingPunct="1">
              <a:buFont typeface="Arial" charset="0"/>
              <a:buChar char="•"/>
              <a:defRPr/>
            </a:pPr>
            <a:r>
              <a:rPr lang="en-US" altLang="en-US" sz="1600" dirty="0"/>
              <a:t>Integrated access control supporting per-user or role based programming</a:t>
            </a:r>
          </a:p>
        </p:txBody>
      </p:sp>
      <p:sp>
        <p:nvSpPr>
          <p:cNvPr id="3" name="Right Arrow 2"/>
          <p:cNvSpPr/>
          <p:nvPr/>
        </p:nvSpPr>
        <p:spPr>
          <a:xfrm>
            <a:off x="5867400" y="2616200"/>
            <a:ext cx="755650" cy="4857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en-US" sz="1800">
              <a:solidFill>
                <a:srgbClr val="FFFFFF"/>
              </a:solidFill>
              <a:ea typeface="Arial" charset="0"/>
              <a:cs typeface="Arial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619875" y="3878263"/>
            <a:ext cx="5270500" cy="1076325"/>
          </a:xfrm>
          <a:prstGeom prst="rect">
            <a:avLst/>
          </a:prstGeom>
          <a:ln>
            <a:solidFill>
              <a:schemeClr val="accent3">
                <a:lumMod val="50000"/>
              </a:schemeClr>
            </a:solidFill>
          </a:ln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altLang="en-US" sz="1600" dirty="0"/>
              <a:t>FAST (automation function store)</a:t>
            </a:r>
          </a:p>
          <a:p>
            <a:pPr marL="285750" indent="-285750" eaLnBrk="1" hangingPunct="1">
              <a:buFont typeface="Arial" charset="0"/>
              <a:buChar char="•"/>
              <a:defRPr/>
            </a:pPr>
            <a:r>
              <a:rPr lang="en-US" altLang="en-US" sz="1600" dirty="0"/>
              <a:t>Automatic execution dependency tracking</a:t>
            </a:r>
          </a:p>
          <a:p>
            <a:pPr marL="285750" indent="-285750" eaLnBrk="1" hangingPunct="1">
              <a:buFont typeface="Arial" charset="0"/>
              <a:buChar char="•"/>
              <a:defRPr/>
            </a:pPr>
            <a:r>
              <a:rPr lang="en-US" altLang="en-US" sz="1600" dirty="0"/>
              <a:t>Automatic cleanup, re-execution (intent ++)</a:t>
            </a:r>
          </a:p>
          <a:p>
            <a:pPr marL="285750" indent="-285750" eaLnBrk="1" hangingPunct="1">
              <a:buFont typeface="Arial" charset="0"/>
              <a:buChar char="•"/>
              <a:defRPr/>
            </a:pPr>
            <a:r>
              <a:rPr lang="en-US" altLang="en-US" sz="1600" dirty="0"/>
              <a:t>Host generic network functions</a:t>
            </a:r>
          </a:p>
        </p:txBody>
      </p:sp>
      <p:sp>
        <p:nvSpPr>
          <p:cNvPr id="10" name="Rectangle 9"/>
          <p:cNvSpPr/>
          <p:nvPr/>
        </p:nvSpPr>
        <p:spPr>
          <a:xfrm>
            <a:off x="661988" y="3903663"/>
            <a:ext cx="5138737" cy="1076325"/>
          </a:xfrm>
          <a:prstGeom prst="rect">
            <a:avLst/>
          </a:prstGeom>
          <a:ln>
            <a:solidFill>
              <a:schemeClr val="accent3">
                <a:lumMod val="50000"/>
              </a:schemeClr>
            </a:solidFill>
          </a:ln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altLang="en-US" sz="1600" dirty="0"/>
              <a:t>Before (raw data store)</a:t>
            </a:r>
          </a:p>
          <a:p>
            <a:pPr marL="285750" indent="-285750" eaLnBrk="1" hangingPunct="1">
              <a:buFont typeface="Arial" charset="0"/>
              <a:buChar char="•"/>
              <a:defRPr/>
            </a:pPr>
            <a:r>
              <a:rPr lang="en-US" altLang="en-US" sz="1600" dirty="0"/>
              <a:t>Complex, manual tracking of execution dependency</a:t>
            </a:r>
          </a:p>
          <a:p>
            <a:pPr marL="285750" indent="-285750" eaLnBrk="1" hangingPunct="1">
              <a:buFont typeface="Arial" charset="0"/>
              <a:buChar char="•"/>
              <a:defRPr/>
            </a:pPr>
            <a:r>
              <a:rPr lang="en-US" altLang="en-US" sz="1600" dirty="0"/>
              <a:t>Manual cleanup, re-execute</a:t>
            </a:r>
          </a:p>
          <a:p>
            <a:pPr marL="285750" indent="-285750" eaLnBrk="1" hangingPunct="1">
              <a:buFont typeface="Arial" charset="0"/>
              <a:buChar char="•"/>
              <a:defRPr/>
            </a:pPr>
            <a:r>
              <a:rPr lang="en-US" altLang="en-US" sz="1600" dirty="0"/>
              <a:t>Designed directly on raw data store</a:t>
            </a:r>
          </a:p>
        </p:txBody>
      </p:sp>
      <p:sp>
        <p:nvSpPr>
          <p:cNvPr id="11" name="Right Arrow 10"/>
          <p:cNvSpPr/>
          <p:nvPr/>
        </p:nvSpPr>
        <p:spPr>
          <a:xfrm>
            <a:off x="5867400" y="4322763"/>
            <a:ext cx="755650" cy="4841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en-US" sz="1800">
              <a:solidFill>
                <a:srgbClr val="FFFFFF"/>
              </a:solidFill>
              <a:ea typeface="Arial" charset="0"/>
              <a:cs typeface="Arial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61988" y="4964113"/>
            <a:ext cx="11228387" cy="339725"/>
          </a:xfrm>
          <a:prstGeom prst="rect">
            <a:avLst/>
          </a:prstGeom>
          <a:ln>
            <a:solidFill>
              <a:schemeClr val="accent3">
                <a:lumMod val="50000"/>
              </a:schemeClr>
            </a:solidFill>
          </a:ln>
        </p:spPr>
        <p:txBody>
          <a:bodyPr>
            <a:spAutoFit/>
          </a:bodyPr>
          <a:lstStyle/>
          <a:p>
            <a:pPr algn="ctr" eaLnBrk="1" hangingPunct="1">
              <a:defRPr/>
            </a:pPr>
            <a:r>
              <a:rPr lang="en-US" altLang="en-US" sz="1600" dirty="0"/>
              <a:t>Data Store</a:t>
            </a:r>
          </a:p>
        </p:txBody>
      </p:sp>
      <p:sp>
        <p:nvSpPr>
          <p:cNvPr id="13" name="Rectangle 12"/>
          <p:cNvSpPr/>
          <p:nvPr/>
        </p:nvSpPr>
        <p:spPr>
          <a:xfrm>
            <a:off x="665163" y="1458913"/>
            <a:ext cx="5138737" cy="830262"/>
          </a:xfrm>
          <a:prstGeom prst="rect">
            <a:avLst/>
          </a:prstGeom>
          <a:ln>
            <a:solidFill>
              <a:schemeClr val="accent3">
                <a:lumMod val="50000"/>
              </a:schemeClr>
            </a:solidFill>
          </a:ln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600">
                <a:latin typeface="Arial" charset="0"/>
              </a:rPr>
              <a:t>Before (manual programming)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en-US" sz="1600">
                <a:latin typeface="Arial" charset="0"/>
              </a:rPr>
              <a:t>Complex, manual maven programming</a:t>
            </a:r>
            <a:br>
              <a:rPr lang="en-US" altLang="en-US" sz="1600">
                <a:latin typeface="Arial" charset="0"/>
              </a:rPr>
            </a:br>
            <a:endParaRPr lang="en-US" altLang="en-US" sz="1600">
              <a:latin typeface="Arial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619875" y="1443038"/>
            <a:ext cx="5270500" cy="831850"/>
          </a:xfrm>
          <a:prstGeom prst="rect">
            <a:avLst/>
          </a:prstGeom>
          <a:ln>
            <a:solidFill>
              <a:schemeClr val="accent3">
                <a:lumMod val="50000"/>
              </a:schemeClr>
            </a:solidFill>
          </a:ln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altLang="en-US" sz="1600" dirty="0"/>
              <a:t>Web IDE</a:t>
            </a:r>
          </a:p>
          <a:p>
            <a:pPr marL="285750" indent="-285750" eaLnBrk="1" hangingPunct="1">
              <a:buFont typeface="Arial" charset="0"/>
              <a:buChar char="•"/>
              <a:defRPr/>
            </a:pPr>
            <a:r>
              <a:rPr lang="en-US" altLang="en-US" sz="1600" dirty="0"/>
              <a:t>Web-based automatic generation of projects</a:t>
            </a:r>
          </a:p>
          <a:p>
            <a:pPr marL="285750" indent="-285750" eaLnBrk="1" hangingPunct="1">
              <a:buFont typeface="Arial" charset="0"/>
              <a:buChar char="•"/>
              <a:defRPr/>
            </a:pPr>
            <a:r>
              <a:rPr lang="en-US" altLang="en-US" sz="1600" dirty="0"/>
              <a:t>Programmer focuses only on key aspect</a:t>
            </a:r>
          </a:p>
        </p:txBody>
      </p:sp>
      <p:sp>
        <p:nvSpPr>
          <p:cNvPr id="15" name="Right Arrow 14"/>
          <p:cNvSpPr/>
          <p:nvPr/>
        </p:nvSpPr>
        <p:spPr>
          <a:xfrm>
            <a:off x="5867400" y="1754188"/>
            <a:ext cx="755650" cy="4857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en-US" sz="1800">
              <a:solidFill>
                <a:srgbClr val="FFFFFF"/>
              </a:solidFill>
              <a:ea typeface="Arial" charset="0"/>
              <a:cs typeface="Arial" charset="0"/>
            </a:endParaRPr>
          </a:p>
        </p:txBody>
      </p:sp>
      <p:grpSp>
        <p:nvGrpSpPr>
          <p:cNvPr id="37901" name="Group 15"/>
          <p:cNvGrpSpPr>
            <a:grpSpLocks/>
          </p:cNvGrpSpPr>
          <p:nvPr/>
        </p:nvGrpSpPr>
        <p:grpSpPr bwMode="auto">
          <a:xfrm>
            <a:off x="3536950" y="5303838"/>
            <a:ext cx="3033713" cy="881062"/>
            <a:chOff x="2168687" y="4216547"/>
            <a:chExt cx="3548117" cy="1321531"/>
          </a:xfrm>
        </p:grpSpPr>
        <p:cxnSp>
          <p:nvCxnSpPr>
            <p:cNvPr id="37909" name="Straight Arrow Connector 16"/>
            <p:cNvCxnSpPr>
              <a:cxnSpLocks noChangeShapeType="1"/>
            </p:cNvCxnSpPr>
            <p:nvPr/>
          </p:nvCxnSpPr>
          <p:spPr bwMode="auto">
            <a:xfrm flipH="1" flipV="1">
              <a:off x="2168687" y="4272199"/>
              <a:ext cx="1768982" cy="1265879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7910" name="Straight Arrow Connector 17"/>
            <p:cNvCxnSpPr>
              <a:cxnSpLocks noChangeShapeType="1"/>
            </p:cNvCxnSpPr>
            <p:nvPr/>
          </p:nvCxnSpPr>
          <p:spPr bwMode="auto">
            <a:xfrm flipH="1" flipV="1">
              <a:off x="2168687" y="4216547"/>
              <a:ext cx="3548117" cy="1321530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37902" name="Group 18"/>
          <p:cNvGrpSpPr>
            <a:grpSpLocks/>
          </p:cNvGrpSpPr>
          <p:nvPr/>
        </p:nvGrpSpPr>
        <p:grpSpPr bwMode="auto">
          <a:xfrm>
            <a:off x="5091113" y="5303838"/>
            <a:ext cx="3836987" cy="922337"/>
            <a:chOff x="4236080" y="4656501"/>
            <a:chExt cx="3837507" cy="922579"/>
          </a:xfrm>
        </p:grpSpPr>
        <p:cxnSp>
          <p:nvCxnSpPr>
            <p:cNvPr id="37907" name="Straight Arrow Connector 19"/>
            <p:cNvCxnSpPr>
              <a:cxnSpLocks noChangeShapeType="1"/>
            </p:cNvCxnSpPr>
            <p:nvPr/>
          </p:nvCxnSpPr>
          <p:spPr bwMode="auto">
            <a:xfrm flipH="1">
              <a:off x="4236080" y="4692891"/>
              <a:ext cx="3837507" cy="845186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7908" name="Straight Arrow Connector 20"/>
            <p:cNvCxnSpPr>
              <a:cxnSpLocks noChangeShapeType="1"/>
            </p:cNvCxnSpPr>
            <p:nvPr/>
          </p:nvCxnSpPr>
          <p:spPr bwMode="auto">
            <a:xfrm flipH="1">
              <a:off x="5856946" y="4656501"/>
              <a:ext cx="2216641" cy="922579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pic>
        <p:nvPicPr>
          <p:cNvPr id="37903" name="Picture 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2275" y="6175375"/>
            <a:ext cx="1444625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904" name="Picture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2500" y="6184900"/>
            <a:ext cx="1446213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Rectangle 26"/>
          <p:cNvSpPr/>
          <p:nvPr/>
        </p:nvSpPr>
        <p:spPr>
          <a:xfrm>
            <a:off x="663575" y="5345113"/>
            <a:ext cx="2873375" cy="830262"/>
          </a:xfrm>
          <a:prstGeom prst="rect">
            <a:avLst/>
          </a:prstGeom>
          <a:ln>
            <a:solidFill>
              <a:schemeClr val="accent3">
                <a:lumMod val="50000"/>
              </a:schemeClr>
            </a:solidFill>
          </a:ln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altLang="en-US" sz="1600" dirty="0"/>
              <a:t>Before</a:t>
            </a:r>
          </a:p>
          <a:p>
            <a:pPr marL="285750" indent="-285750" eaLnBrk="1" hangingPunct="1">
              <a:buFont typeface="Arial" charset="0"/>
              <a:buChar char="•"/>
              <a:defRPr/>
            </a:pPr>
            <a:r>
              <a:rPr lang="en-US" altLang="en-US" sz="1600" dirty="0"/>
              <a:t>Ad hoc flow rule installation</a:t>
            </a:r>
          </a:p>
        </p:txBody>
      </p:sp>
      <p:sp>
        <p:nvSpPr>
          <p:cNvPr id="28" name="Rectangle 27"/>
          <p:cNvSpPr/>
          <p:nvPr/>
        </p:nvSpPr>
        <p:spPr>
          <a:xfrm>
            <a:off x="9029700" y="5302250"/>
            <a:ext cx="2873375" cy="831850"/>
          </a:xfrm>
          <a:prstGeom prst="rect">
            <a:avLst/>
          </a:prstGeom>
          <a:ln>
            <a:solidFill>
              <a:schemeClr val="accent3">
                <a:lumMod val="50000"/>
              </a:schemeClr>
            </a:solidFill>
          </a:ln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altLang="en-US" sz="1600" dirty="0"/>
              <a:t>FAST Schedule</a:t>
            </a:r>
          </a:p>
          <a:p>
            <a:pPr marL="285750" indent="-285750" eaLnBrk="1" hangingPunct="1">
              <a:buFont typeface="Arial" charset="0"/>
              <a:buChar char="•"/>
              <a:defRPr/>
            </a:pPr>
            <a:r>
              <a:rPr lang="en-US" altLang="en-US" sz="1600" dirty="0"/>
              <a:t>Consistent, optimized flow-mod scheduling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Title 1"/>
          <p:cNvSpPr>
            <a:spLocks noGrp="1"/>
          </p:cNvSpPr>
          <p:nvPr>
            <p:ph type="title"/>
          </p:nvPr>
        </p:nvSpPr>
        <p:spPr>
          <a:xfrm>
            <a:off x="1787525" y="239713"/>
            <a:ext cx="8802688" cy="554037"/>
          </a:xfrm>
        </p:spPr>
        <p:txBody>
          <a:bodyPr/>
          <a:lstStyle/>
          <a:p>
            <a:r>
              <a:rPr lang="en-US" altLang="en-US" sz="2400"/>
              <a:t>High-level SDN Programming Abstraction: Function Store (Details; skip)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1603375" y="1757363"/>
            <a:ext cx="3230563" cy="1077912"/>
          </a:xfrm>
          <a:prstGeom prst="rect">
            <a:avLst/>
          </a:prstGeom>
          <a:solidFill>
            <a:srgbClr val="4F81BD"/>
          </a:solidFill>
          <a:ln w="952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 sz="2400" kern="0" baseline="-25000">
              <a:solidFill>
                <a:sysClr val="windowText" lastClr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-105" charset="0"/>
              <a:ea typeface="ＭＳ Ｐゴシック" pitchFamily="-105" charset="-128"/>
              <a:cs typeface="ＭＳ Ｐゴシック" pitchFamily="-105" charset="-128"/>
            </a:endParaRPr>
          </a:p>
        </p:txBody>
      </p:sp>
      <p:sp>
        <p:nvSpPr>
          <p:cNvPr id="4" name="Document 3"/>
          <p:cNvSpPr/>
          <p:nvPr/>
        </p:nvSpPr>
        <p:spPr>
          <a:xfrm>
            <a:off x="1831273" y="1968150"/>
            <a:ext cx="751115" cy="588905"/>
          </a:xfrm>
          <a:prstGeom prst="flowChartDocumen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>
                <a:solidFill>
                  <a:srgbClr val="C00000"/>
                </a:solidFill>
              </a:rPr>
              <a:t>function</a:t>
            </a:r>
            <a:br>
              <a:rPr lang="en-US" sz="1200" dirty="0">
                <a:solidFill>
                  <a:srgbClr val="C00000"/>
                </a:solidFill>
              </a:rPr>
            </a:br>
            <a:r>
              <a:rPr lang="en-US" sz="1200" dirty="0">
                <a:solidFill>
                  <a:srgbClr val="C00000"/>
                </a:solidFill>
              </a:rPr>
              <a:t>instance</a:t>
            </a:r>
          </a:p>
        </p:txBody>
      </p:sp>
      <p:sp>
        <p:nvSpPr>
          <p:cNvPr id="38918" name="Shape 167"/>
          <p:cNvSpPr txBox="1">
            <a:spLocks/>
          </p:cNvSpPr>
          <p:nvPr/>
        </p:nvSpPr>
        <p:spPr bwMode="auto">
          <a:xfrm>
            <a:off x="5046663" y="1552575"/>
            <a:ext cx="5259387" cy="46450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/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</a:defRPr>
            </a:lvl1pPr>
            <a:lvl2pPr marL="742950" indent="-1333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</a:defRPr>
            </a:lvl2pPr>
            <a:lvl3pPr marL="1143000" indent="-101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3pPr>
            <a:lvl4pPr marL="1600200" indent="-1143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1143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1143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1143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1143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1143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>
                <a:srgbClr val="6E7BBD"/>
              </a:buClr>
              <a:buFont typeface="Calibri" charset="0"/>
              <a:buNone/>
            </a:pPr>
            <a:r>
              <a:rPr lang="mr-IN" altLang="en-US" sz="1400" b="1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  <a:sym typeface="Consolas" charset="0"/>
              </a:rPr>
              <a:t>public void </a:t>
            </a:r>
            <a:r>
              <a:rPr lang="en-US" altLang="en-US" sz="1400" b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  <a:sym typeface="Consolas" charset="0"/>
              </a:rPr>
              <a:t>QoSRouting</a:t>
            </a:r>
            <a:r>
              <a:rPr lang="mr-IN" altLang="en-US" sz="1400" b="1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  <a:sym typeface="Consolas" charset="0"/>
              </a:rPr>
              <a:t>(</a:t>
            </a:r>
            <a:r>
              <a:rPr lang="mr-IN" altLang="en-US" sz="1400" b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  <a:sym typeface="Consolas" charset="0"/>
              </a:rPr>
              <a:t>Ipv4Address src, </a:t>
            </a:r>
            <a:r>
              <a:rPr lang="en-US" altLang="en-US" sz="1400" b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  <a:sym typeface="Consolas" charset="0"/>
              </a:rPr>
              <a:t/>
            </a:r>
            <a:br>
              <a:rPr lang="en-US" altLang="en-US" sz="1400" b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  <a:sym typeface="Consolas" charset="0"/>
              </a:rPr>
            </a:br>
            <a:r>
              <a:rPr lang="en-US" altLang="en-US" sz="1400" b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  <a:sym typeface="Consolas" charset="0"/>
              </a:rPr>
              <a:t>            </a:t>
            </a:r>
            <a:r>
              <a:rPr lang="mr-IN" altLang="en-US" sz="1400" b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  <a:sym typeface="Consolas" charset="0"/>
              </a:rPr>
              <a:t>Ipv4Address dst, int requiredBw</a:t>
            </a:r>
            <a:r>
              <a:rPr lang="mr-IN" altLang="en-US" sz="1400" b="1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  <a:sym typeface="Consolas" charset="0"/>
              </a:rPr>
              <a:t>) {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>
                <a:srgbClr val="6E7BBD"/>
              </a:buClr>
              <a:buFont typeface="Calibri" charset="0"/>
              <a:buNone/>
            </a:pPr>
            <a:r>
              <a:rPr lang="en-US" altLang="en-US" sz="1400" b="1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  <a:sym typeface="Consolas" charset="0"/>
              </a:rPr>
              <a:t>  </a:t>
            </a:r>
            <a:r>
              <a:rPr lang="mr-IN" altLang="en-US" sz="1400" b="1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  <a:sym typeface="Consolas" charset="0"/>
              </a:rPr>
              <a:t>srcNode, dstNode = </a:t>
            </a:r>
            <a:r>
              <a:rPr lang="mr-IN" altLang="en-US" sz="1400" b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  <a:sym typeface="Consolas" charset="0"/>
              </a:rPr>
              <a:t>mapToNode</a:t>
            </a:r>
            <a:r>
              <a:rPr lang="mr-IN" altLang="en-US" sz="1400" b="1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  <a:sym typeface="Consolas" charset="0"/>
              </a:rPr>
              <a:t>(src, dst);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>
                <a:srgbClr val="6E7BBD"/>
              </a:buClr>
              <a:buFont typeface="Calibri" charset="0"/>
              <a:buNone/>
            </a:pPr>
            <a:r>
              <a:rPr lang="mr-IN" altLang="en-US" sz="1400" b="1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  <a:sym typeface="Consolas" charset="0"/>
              </a:rPr>
              <a:t>  topology = </a:t>
            </a:r>
            <a:r>
              <a:rPr lang="mr-IN" altLang="en-US" sz="1400" b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  <a:sym typeface="Consolas" charset="0"/>
              </a:rPr>
              <a:t>readTopology()</a:t>
            </a:r>
            <a:r>
              <a:rPr lang="mr-IN" altLang="en-US" sz="1400" b="1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  <a:sym typeface="Consolas" charset="0"/>
              </a:rPr>
              <a:t>;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>
                <a:srgbClr val="6E7BBD"/>
              </a:buClr>
              <a:buFont typeface="Calibri" charset="0"/>
              <a:buNone/>
            </a:pPr>
            <a:endParaRPr lang="mr-IN" altLang="en-US" sz="1400" b="1">
              <a:solidFill>
                <a:srgbClr val="000000"/>
              </a:solidFill>
              <a:latin typeface="Consolas" charset="0"/>
              <a:ea typeface="Consolas" charset="0"/>
              <a:cs typeface="Consolas" charset="0"/>
              <a:sym typeface="Consolas" charset="0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>
                <a:srgbClr val="6E7BBD"/>
              </a:buClr>
              <a:buFont typeface="Calibri" charset="0"/>
              <a:buNone/>
            </a:pPr>
            <a:r>
              <a:rPr lang="mr-IN" altLang="en-US" sz="1400" b="1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  <a:sym typeface="Consolas" charset="0"/>
              </a:rPr>
              <a:t>  pq.add(srcNode);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>
                <a:srgbClr val="6E7BBD"/>
              </a:buClr>
              <a:buFont typeface="Calibri" charset="0"/>
              <a:buNone/>
            </a:pPr>
            <a:r>
              <a:rPr lang="mr-IN" altLang="en-US" sz="1400" b="1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  <a:sym typeface="Consolas" charset="0"/>
              </a:rPr>
              <a:t>  while (!pq.isEmpty()) {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>
                <a:srgbClr val="6E7BBD"/>
              </a:buClr>
              <a:buFont typeface="Calibri" charset="0"/>
              <a:buNone/>
            </a:pPr>
            <a:r>
              <a:rPr lang="mr-IN" altLang="en-US" sz="1400" b="1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  <a:sym typeface="Consolas" charset="0"/>
              </a:rPr>
              <a:t>    n = pq.pop();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>
                <a:srgbClr val="6E7BBD"/>
              </a:buClr>
              <a:buFont typeface="Calibri" charset="0"/>
              <a:buNone/>
            </a:pPr>
            <a:r>
              <a:rPr lang="mr-IN" altLang="en-US" sz="1400" b="1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  <a:sym typeface="Consolas" charset="0"/>
              </a:rPr>
              <a:t>    if (bw_src(n) &lt; requiredBw)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>
                <a:srgbClr val="6E7BBD"/>
              </a:buClr>
              <a:buFont typeface="Calibri" charset="0"/>
              <a:buNone/>
            </a:pPr>
            <a:r>
              <a:rPr lang="mr-IN" altLang="en-US" sz="1400" b="1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  <a:sym typeface="Consolas" charset="0"/>
              </a:rPr>
              <a:t>      return failure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>
                <a:srgbClr val="6E7BBD"/>
              </a:buClr>
              <a:buFont typeface="Calibri" charset="0"/>
              <a:buNone/>
            </a:pPr>
            <a:r>
              <a:rPr lang="mr-IN" altLang="en-US" sz="1400" b="1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  <a:sym typeface="Consolas" charset="0"/>
              </a:rPr>
              <a:t>    if (n == dstNode)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>
                <a:srgbClr val="6E7BBD"/>
              </a:buClr>
              <a:buFont typeface="Calibri" charset="0"/>
              <a:buNone/>
            </a:pPr>
            <a:r>
              <a:rPr lang="mr-IN" altLang="en-US" sz="1400" b="1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  <a:sym typeface="Consolas" charset="0"/>
              </a:rPr>
              <a:t>      return </a:t>
            </a:r>
            <a:r>
              <a:rPr lang="en-US" altLang="en-US" sz="1400" b="1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  <a:sym typeface="Consolas" charset="0"/>
              </a:rPr>
              <a:t>writeRoute</a:t>
            </a:r>
            <a:r>
              <a:rPr lang="mr-IN" altLang="en-US" sz="1400" b="1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  <a:sym typeface="Consolas" charset="0"/>
              </a:rPr>
              <a:t>(</a:t>
            </a:r>
            <a:r>
              <a:rPr lang="en-US" altLang="en-US" sz="1400" b="1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  <a:sym typeface="Consolas" charset="0"/>
              </a:rPr>
              <a:t>src, dst, </a:t>
            </a:r>
            <a:r>
              <a:rPr lang="mr-IN" altLang="en-US" sz="1400" b="1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  <a:sym typeface="Consolas" charset="0"/>
              </a:rPr>
              <a:t>path)</a:t>
            </a:r>
            <a:r>
              <a:rPr lang="mr-IN" altLang="en-US" sz="1400" b="1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  <a:sym typeface="Consolas" charset="0"/>
              </a:rPr>
              <a:t>;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>
                <a:srgbClr val="6E7BBD"/>
              </a:buClr>
              <a:buFont typeface="Calibri" charset="0"/>
              <a:buNone/>
            </a:pPr>
            <a:r>
              <a:rPr lang="mr-IN" altLang="en-US" sz="1400" b="1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  <a:sym typeface="Consolas" charset="0"/>
              </a:rPr>
              <a:t>    for (e(n-&gt;m): </a:t>
            </a:r>
            <a:r>
              <a:rPr lang="mr-IN" altLang="en-US" sz="1400" b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  <a:sym typeface="Consolas" charset="0"/>
              </a:rPr>
              <a:t>n.neighbors</a:t>
            </a:r>
            <a:r>
              <a:rPr lang="mr-IN" altLang="en-US" sz="1400" b="1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  <a:sym typeface="Consolas" charset="0"/>
              </a:rPr>
              <a:t>) {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>
                <a:srgbClr val="6E7BBD"/>
              </a:buClr>
              <a:buFont typeface="Calibri" charset="0"/>
              <a:buNone/>
            </a:pPr>
            <a:r>
              <a:rPr lang="mr-IN" altLang="en-US" sz="1400" b="1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  <a:sym typeface="Consolas" charset="0"/>
              </a:rPr>
              <a:t>      if (min(</a:t>
            </a:r>
            <a:r>
              <a:rPr lang="mr-IN" altLang="en-US" sz="1400" b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  <a:sym typeface="Consolas" charset="0"/>
              </a:rPr>
              <a:t>e.bw</a:t>
            </a:r>
            <a:r>
              <a:rPr lang="mr-IN" altLang="en-US" sz="1400" b="1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  <a:sym typeface="Consolas" charset="0"/>
              </a:rPr>
              <a:t>, bw_src(n)) &gt; bw_src(m)) {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>
                <a:srgbClr val="6E7BBD"/>
              </a:buClr>
              <a:buFont typeface="Calibri" charset="0"/>
              <a:buNone/>
            </a:pPr>
            <a:r>
              <a:rPr lang="mr-IN" altLang="en-US" sz="1400" b="1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  <a:sym typeface="Consolas" charset="0"/>
              </a:rPr>
              <a:t>         updateBw(m, min(e.bw, bw_src(n)));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>
                <a:srgbClr val="6E7BBD"/>
              </a:buClr>
              <a:buFont typeface="Calibri" charset="0"/>
              <a:buNone/>
            </a:pPr>
            <a:r>
              <a:rPr lang="mr-IN" altLang="en-US" sz="1400" b="1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  <a:sym typeface="Consolas" charset="0"/>
              </a:rPr>
              <a:t>         ...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>
                <a:srgbClr val="6E7BBD"/>
              </a:buClr>
              <a:buFont typeface="Calibri" charset="0"/>
              <a:buNone/>
            </a:pPr>
            <a:r>
              <a:rPr lang="mr-IN" altLang="en-US" sz="1400" b="1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  <a:sym typeface="Consolas" charset="0"/>
              </a:rPr>
              <a:t>      }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>
                <a:srgbClr val="6E7BBD"/>
              </a:buClr>
              <a:buFont typeface="Calibri" charset="0"/>
              <a:buNone/>
            </a:pPr>
            <a:r>
              <a:rPr lang="mr-IN" altLang="en-US" sz="1400" b="1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  <a:sym typeface="Consolas" charset="0"/>
              </a:rPr>
              <a:t>    }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>
                <a:srgbClr val="6E7BBD"/>
              </a:buClr>
              <a:buFont typeface="Calibri" charset="0"/>
              <a:buNone/>
            </a:pPr>
            <a:r>
              <a:rPr lang="mr-IN" altLang="en-US" sz="1400" b="1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  <a:sym typeface="Consolas" charset="0"/>
              </a:rPr>
              <a:t>  }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>
                <a:srgbClr val="6E7BBD"/>
              </a:buClr>
              <a:buFont typeface="Calibri" charset="0"/>
              <a:buNone/>
            </a:pPr>
            <a:r>
              <a:rPr lang="mr-IN" altLang="en-US" sz="1400" b="1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  <a:sym typeface="Consolas" charset="0"/>
              </a:rPr>
              <a:t>  return failure</a:t>
            </a:r>
            <a:r>
              <a:rPr lang="en-US" altLang="en-US" sz="1400" b="1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  <a:sym typeface="Consolas" charset="0"/>
              </a:rPr>
              <a:t> </a:t>
            </a:r>
            <a:r>
              <a:rPr lang="mr-IN" altLang="en-US" sz="1400" b="1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  <a:sym typeface="Consolas" charset="0"/>
              </a:rPr>
              <a:t>}</a:t>
            </a:r>
          </a:p>
        </p:txBody>
      </p:sp>
      <p:sp>
        <p:nvSpPr>
          <p:cNvPr id="11" name="Content Placeholder 4"/>
          <p:cNvSpPr>
            <a:spLocks noGrp="1"/>
          </p:cNvSpPr>
          <p:nvPr>
            <p:ph idx="1"/>
          </p:nvPr>
        </p:nvSpPr>
        <p:spPr>
          <a:xfrm>
            <a:off x="1617663" y="3041650"/>
            <a:ext cx="3216275" cy="3155950"/>
          </a:xfrm>
          <a:ln>
            <a:solidFill>
              <a:schemeClr val="accent1">
                <a:shade val="95000"/>
                <a:satMod val="105000"/>
              </a:schemeClr>
            </a:solidFill>
          </a:ln>
        </p:spPr>
        <p:txBody>
          <a:bodyPr>
            <a:normAutofit/>
          </a:bodyPr>
          <a:lstStyle/>
          <a:p>
            <a:pPr marL="342900" lvl="2" indent="-342900">
              <a:defRPr/>
            </a:pPr>
            <a:r>
              <a:rPr lang="en-US" altLang="ja-JP" dirty="0" smtClean="0">
                <a:cs typeface="ＭＳ Ｐゴシック" charset="0"/>
              </a:rPr>
              <a:t>Allow generic functions</a:t>
            </a:r>
          </a:p>
          <a:p>
            <a:pPr marL="342900" lvl="2" indent="-342900">
              <a:defRPr/>
            </a:pPr>
            <a:r>
              <a:rPr lang="en-US" altLang="ja-JP" dirty="0" smtClean="0">
                <a:cs typeface="ＭＳ Ｐゴシック" charset="0"/>
              </a:rPr>
              <a:t>Automatically track data dependency</a:t>
            </a:r>
          </a:p>
          <a:p>
            <a:pPr marL="342900" lvl="2" indent="-342900">
              <a:defRPr/>
            </a:pPr>
            <a:r>
              <a:rPr lang="en-US" altLang="ja-JP" dirty="0" smtClean="0">
                <a:cs typeface="ＭＳ Ｐゴシック" charset="0"/>
              </a:rPr>
              <a:t>Automatic clean up, reschedule,  and </a:t>
            </a:r>
            <a:br>
              <a:rPr lang="en-US" altLang="ja-JP" dirty="0" smtClean="0">
                <a:cs typeface="ＭＳ Ｐゴシック" charset="0"/>
              </a:rPr>
            </a:br>
            <a:r>
              <a:rPr lang="en-US" altLang="ja-JP" dirty="0" smtClean="0">
                <a:cs typeface="ＭＳ Ｐゴシック" charset="0"/>
              </a:rPr>
              <a:t>re-execute after dependent data changes (achieve intent)</a:t>
            </a:r>
          </a:p>
        </p:txBody>
      </p:sp>
      <p:sp>
        <p:nvSpPr>
          <p:cNvPr id="12" name="Document 11"/>
          <p:cNvSpPr/>
          <p:nvPr/>
        </p:nvSpPr>
        <p:spPr>
          <a:xfrm>
            <a:off x="2794658" y="1968149"/>
            <a:ext cx="751115" cy="588905"/>
          </a:xfrm>
          <a:prstGeom prst="flowChartDocument">
            <a:avLst/>
          </a:prstGeom>
          <a:gradFill flip="none" rotWithShape="1">
            <a:gsLst>
              <a:gs pos="0">
                <a:schemeClr val="accent5">
                  <a:lumMod val="0"/>
                  <a:lumOff val="100000"/>
                </a:schemeClr>
              </a:gs>
              <a:gs pos="35000">
                <a:schemeClr val="accent5">
                  <a:lumMod val="0"/>
                  <a:lumOff val="100000"/>
                </a:schemeClr>
              </a:gs>
              <a:gs pos="100000">
                <a:schemeClr val="accent5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>
                <a:solidFill>
                  <a:srgbClr val="C00000"/>
                </a:solidFill>
              </a:rPr>
              <a:t>function</a:t>
            </a:r>
            <a:br>
              <a:rPr lang="en-US" sz="1200" dirty="0">
                <a:solidFill>
                  <a:srgbClr val="C00000"/>
                </a:solidFill>
              </a:rPr>
            </a:br>
            <a:r>
              <a:rPr lang="en-US" sz="1200" dirty="0">
                <a:solidFill>
                  <a:srgbClr val="C00000"/>
                </a:solidFill>
              </a:rPr>
              <a:t>instance</a:t>
            </a:r>
          </a:p>
        </p:txBody>
      </p:sp>
      <p:sp>
        <p:nvSpPr>
          <p:cNvPr id="13" name="Document 12"/>
          <p:cNvSpPr/>
          <p:nvPr/>
        </p:nvSpPr>
        <p:spPr>
          <a:xfrm>
            <a:off x="3839684" y="1968149"/>
            <a:ext cx="751115" cy="588905"/>
          </a:xfrm>
          <a:prstGeom prst="flowChartDocument">
            <a:avLst/>
          </a:prstGeom>
          <a:gradFill flip="none" rotWithShape="1">
            <a:gsLst>
              <a:gs pos="0">
                <a:schemeClr val="accent6">
                  <a:lumMod val="0"/>
                  <a:lumOff val="100000"/>
                </a:schemeClr>
              </a:gs>
              <a:gs pos="35000">
                <a:schemeClr val="accent6">
                  <a:lumMod val="0"/>
                  <a:lumOff val="100000"/>
                </a:schemeClr>
              </a:gs>
              <a:gs pos="100000">
                <a:schemeClr val="accent6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>
                <a:solidFill>
                  <a:srgbClr val="C00000"/>
                </a:solidFill>
              </a:rPr>
              <a:t>function</a:t>
            </a:r>
            <a:br>
              <a:rPr lang="en-US" sz="1200" dirty="0">
                <a:solidFill>
                  <a:srgbClr val="C00000"/>
                </a:solidFill>
              </a:rPr>
            </a:br>
            <a:r>
              <a:rPr lang="en-US" sz="1200" dirty="0">
                <a:solidFill>
                  <a:srgbClr val="C00000"/>
                </a:solidFill>
              </a:rPr>
              <a:t>instance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Title 2"/>
          <p:cNvSpPr>
            <a:spLocks noGrp="1"/>
          </p:cNvSpPr>
          <p:nvPr>
            <p:ph type="title"/>
          </p:nvPr>
        </p:nvSpPr>
        <p:spPr>
          <a:xfrm>
            <a:off x="1905000" y="561975"/>
            <a:ext cx="8588375" cy="769938"/>
          </a:xfrm>
        </p:spPr>
        <p:txBody>
          <a:bodyPr/>
          <a:lstStyle/>
          <a:p>
            <a:r>
              <a:rPr lang="en-US" altLang="en-US" sz="2800"/>
              <a:t>High-level SDN Programming Abstraction: Maple Programming (Details; Skip)</a:t>
            </a:r>
          </a:p>
        </p:txBody>
      </p:sp>
      <p:grpSp>
        <p:nvGrpSpPr>
          <p:cNvPr id="39938" name="Group 3"/>
          <p:cNvGrpSpPr>
            <a:grpSpLocks/>
          </p:cNvGrpSpPr>
          <p:nvPr/>
        </p:nvGrpSpPr>
        <p:grpSpPr bwMode="auto">
          <a:xfrm>
            <a:off x="2674938" y="2638425"/>
            <a:ext cx="4051300" cy="2647950"/>
            <a:chOff x="5308600" y="4744155"/>
            <a:chExt cx="2720621" cy="1471812"/>
          </a:xfrm>
        </p:grpSpPr>
        <p:pic>
          <p:nvPicPr>
            <p:cNvPr id="39944" name="Picture 4"/>
            <p:cNvPicPr>
              <a:picLocks noChangeAspect="1"/>
            </p:cNvPicPr>
            <p:nvPr/>
          </p:nvPicPr>
          <p:blipFill>
            <a:blip r:embed="rId2">
              <a:alphaModFix amt="5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08600" y="4744155"/>
              <a:ext cx="2720621" cy="14718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>
                      <a:alpha val="54901"/>
                    </a:srgbClr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39945" name="Straight Arrow Connector 5"/>
            <p:cNvCxnSpPr>
              <a:cxnSpLocks noChangeShapeType="1"/>
            </p:cNvCxnSpPr>
            <p:nvPr/>
          </p:nvCxnSpPr>
          <p:spPr bwMode="auto">
            <a:xfrm>
              <a:off x="5308600" y="4744155"/>
              <a:ext cx="378177" cy="25117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7" name="Freeform 6"/>
            <p:cNvSpPr/>
            <p:nvPr/>
          </p:nvSpPr>
          <p:spPr>
            <a:xfrm>
              <a:off x="5687056" y="5039753"/>
              <a:ext cx="1706785" cy="959148"/>
            </a:xfrm>
            <a:custGeom>
              <a:avLst/>
              <a:gdLst>
                <a:gd name="connsiteX0" fmla="*/ 0 w 1707444"/>
                <a:gd name="connsiteY0" fmla="*/ 0 h 959556"/>
                <a:gd name="connsiteX1" fmla="*/ 324555 w 1707444"/>
                <a:gd name="connsiteY1" fmla="*/ 395111 h 959556"/>
                <a:gd name="connsiteX2" fmla="*/ 1270000 w 1707444"/>
                <a:gd name="connsiteY2" fmla="*/ 522111 h 959556"/>
                <a:gd name="connsiteX3" fmla="*/ 1707444 w 1707444"/>
                <a:gd name="connsiteY3" fmla="*/ 959556 h 959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07444" h="959556">
                  <a:moveTo>
                    <a:pt x="0" y="0"/>
                  </a:moveTo>
                  <a:cubicBezTo>
                    <a:pt x="56444" y="154046"/>
                    <a:pt x="112888" y="308093"/>
                    <a:pt x="324555" y="395111"/>
                  </a:cubicBezTo>
                  <a:cubicBezTo>
                    <a:pt x="536222" y="482130"/>
                    <a:pt x="1039519" y="428037"/>
                    <a:pt x="1270000" y="522111"/>
                  </a:cubicBezTo>
                  <a:cubicBezTo>
                    <a:pt x="1500481" y="616185"/>
                    <a:pt x="1707444" y="959556"/>
                    <a:pt x="1707444" y="959556"/>
                  </a:cubicBezTo>
                </a:path>
              </a:pathLst>
            </a:custGeom>
            <a:ln w="28575" cmpd="sng">
              <a:solidFill>
                <a:srgbClr val="4F81BD"/>
              </a:solidFill>
              <a:tailEnd type="triangle" w="lg" len="lg"/>
            </a:ln>
          </p:spPr>
          <p:txBody>
            <a:bodyPr/>
            <a:lstStyle/>
            <a:p>
              <a:pPr>
                <a:defRPr/>
              </a:pPr>
              <a:endParaRPr lang="en-US" sz="2400" baseline="-25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-105" charset="0"/>
                <a:ea typeface="ＭＳ Ｐゴシック" pitchFamily="-105" charset="-128"/>
                <a:cs typeface="ＭＳ Ｐゴシック" pitchFamily="-105" charset="-128"/>
              </a:endParaRPr>
            </a:p>
          </p:txBody>
        </p:sp>
      </p:grp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524000" y="2216150"/>
            <a:ext cx="20066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2400">
                <a:latin typeface="Arial" charset="0"/>
              </a:rPr>
              <a:t>Consider</a:t>
            </a:r>
            <a:br>
              <a:rPr lang="en-US" altLang="en-US" sz="2400">
                <a:latin typeface="Arial" charset="0"/>
              </a:rPr>
            </a:br>
            <a:r>
              <a:rPr lang="en-US" altLang="en-US" sz="2400">
                <a:latin typeface="Arial" charset="0"/>
              </a:rPr>
              <a:t>each pkt</a:t>
            </a:r>
            <a:br>
              <a:rPr lang="en-US" altLang="en-US" sz="2400">
                <a:latin typeface="Arial" charset="0"/>
              </a:rPr>
            </a:br>
            <a:r>
              <a:rPr lang="en-US" altLang="en-US" sz="2400">
                <a:latin typeface="Arial" charset="0"/>
              </a:rPr>
              <a:t>as a </a:t>
            </a:r>
            <a:r>
              <a:rPr lang="en-US" altLang="en-US" sz="2400">
                <a:solidFill>
                  <a:srgbClr val="FF0000"/>
                </a:solidFill>
                <a:latin typeface="Arial" charset="0"/>
              </a:rPr>
              <a:t>request</a:t>
            </a:r>
            <a:endParaRPr lang="en-US" altLang="en-US" sz="2400">
              <a:latin typeface="Arial" charset="0"/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6726238" y="3624263"/>
            <a:ext cx="3941762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2000">
                <a:latin typeface="Arial" charset="0"/>
              </a:rPr>
              <a:t>- Network as a </a:t>
            </a:r>
            <a:r>
              <a:rPr lang="en-US" altLang="en-US" sz="2000">
                <a:solidFill>
                  <a:srgbClr val="FF0000"/>
                </a:solidFill>
                <a:latin typeface="Arial" charset="0"/>
              </a:rPr>
              <a:t>single virtual server</a:t>
            </a: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6726238" y="4764088"/>
            <a:ext cx="3941762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2000">
                <a:latin typeface="Arial" charset="0"/>
              </a:rPr>
              <a:t>- Network functions (</a:t>
            </a:r>
            <a:r>
              <a:rPr lang="en-US" altLang="en-US" sz="2000" b="1" i="1">
                <a:solidFill>
                  <a:srgbClr val="C00000"/>
                </a:solidFill>
                <a:latin typeface="Arial" charset="0"/>
              </a:rPr>
              <a:t>logically</a:t>
            </a:r>
            <a:r>
              <a:rPr lang="en-US" altLang="en-US" sz="2000">
                <a:latin typeface="Arial" charset="0"/>
              </a:rPr>
              <a:t>) </a:t>
            </a:r>
            <a:r>
              <a:rPr lang="en-US" altLang="en-US" sz="2000">
                <a:solidFill>
                  <a:srgbClr val="FF0000"/>
                </a:solidFill>
                <a:latin typeface="Arial" charset="0"/>
              </a:rPr>
              <a:t>invoked on each new pkt</a:t>
            </a:r>
            <a:r>
              <a:rPr lang="en-US" altLang="en-US" sz="2000">
                <a:latin typeface="Arial" charset="0"/>
              </a:rPr>
              <a:t>, returning how net handles that request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6726238" y="4024313"/>
            <a:ext cx="3616325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2000">
                <a:latin typeface="Arial" charset="0"/>
              </a:rPr>
              <a:t>- Network functions expressed in </a:t>
            </a:r>
            <a:r>
              <a:rPr lang="en-US" altLang="en-US" sz="2000">
                <a:solidFill>
                  <a:srgbClr val="FF0000"/>
                </a:solidFill>
                <a:latin typeface="Arial" charset="0"/>
              </a:rPr>
              <a:t>general purpose language</a:t>
            </a: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6726238" y="5729288"/>
            <a:ext cx="3616325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2000">
                <a:latin typeface="Arial" charset="0"/>
              </a:rPr>
              <a:t>- </a:t>
            </a:r>
            <a:r>
              <a:rPr lang="en-US" altLang="en-US" sz="2000">
                <a:solidFill>
                  <a:srgbClr val="FF0000"/>
                </a:solidFill>
                <a:latin typeface="Arial" charset="0"/>
              </a:rPr>
              <a:t>Realization of return is opaque</a:t>
            </a:r>
            <a:r>
              <a:rPr lang="en-US" altLang="en-US" sz="2000">
                <a:latin typeface="Arial" charset="0"/>
              </a:rPr>
              <a:t>, computed by system</a:t>
            </a:r>
            <a:endParaRPr lang="en-US" altLang="en-US" sz="2000">
              <a:solidFill>
                <a:srgbClr val="FF0000"/>
              </a:solidFill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Title 2"/>
          <p:cNvSpPr>
            <a:spLocks noGrp="1"/>
          </p:cNvSpPr>
          <p:nvPr>
            <p:ph type="title"/>
          </p:nvPr>
        </p:nvSpPr>
        <p:spPr>
          <a:xfrm>
            <a:off x="1981200" y="1177925"/>
            <a:ext cx="8229600" cy="606425"/>
          </a:xfrm>
        </p:spPr>
        <p:txBody>
          <a:bodyPr/>
          <a:lstStyle/>
          <a:p>
            <a:r>
              <a:rPr lang="en-US" altLang="en-US" sz="3200"/>
              <a:t>Example Maple Program</a:t>
            </a:r>
          </a:p>
        </p:txBody>
      </p:sp>
      <p:sp>
        <p:nvSpPr>
          <p:cNvPr id="40962" name="Rectangle 2"/>
          <p:cNvSpPr>
            <a:spLocks/>
          </p:cNvSpPr>
          <p:nvPr/>
        </p:nvSpPr>
        <p:spPr bwMode="auto">
          <a:xfrm>
            <a:off x="2014538" y="2073275"/>
            <a:ext cx="8391525" cy="4295775"/>
          </a:xfrm>
          <a:prstGeom prst="rect">
            <a:avLst/>
          </a:prstGeom>
          <a:noFill/>
          <a:ln w="12700">
            <a:solidFill>
              <a:srgbClr val="66006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b"/>
          <a:lstStyle>
            <a:lvl1pPr marL="342900" indent="-342900"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tabLst>
                <a:tab pos="209550" algn="l"/>
              </a:tabLst>
              <a:defRPr sz="2800"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tabLst>
                <a:tab pos="209550" algn="l"/>
              </a:tabLst>
              <a:defRPr sz="24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tabLst>
                <a:tab pos="209550" algn="l"/>
              </a:tabLst>
              <a:defRPr sz="20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tabLst>
                <a:tab pos="209550" algn="l"/>
              </a:tabLst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tabLst>
                <a:tab pos="209550" algn="l"/>
              </a:tabLst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tabLst>
                <a:tab pos="209550" algn="l"/>
              </a:tabLs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tabLst>
                <a:tab pos="209550" algn="l"/>
              </a:tabLs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tabLst>
                <a:tab pos="209550" algn="l"/>
              </a:tabLs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tabLst>
                <a:tab pos="209550" algn="l"/>
              </a:tabLs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 typeface="Calibri Light" charset="0"/>
              <a:buAutoNum type="arabicPeriod"/>
            </a:pPr>
            <a:r>
              <a:rPr lang="en-US" altLang="en-US" sz="1600">
                <a:latin typeface="Menlo Bold" charset="0"/>
                <a:ea typeface="Menlo Bold" charset="0"/>
                <a:cs typeface="Menlo Bold" charset="0"/>
                <a:sym typeface="Menlo Bold" charset="0"/>
              </a:rPr>
              <a:t>void </a:t>
            </a:r>
            <a:r>
              <a:rPr lang="en-US" altLang="en-US" sz="1600">
                <a:latin typeface="Menlo Regular" charset="0"/>
                <a:ea typeface="Menlo Regular" charset="0"/>
                <a:cs typeface="Menlo Regular" charset="0"/>
                <a:sym typeface="Menlo Regular" charset="0"/>
              </a:rPr>
              <a:t>f(</a:t>
            </a:r>
            <a:r>
              <a:rPr lang="en-US" altLang="en-US" sz="1600">
                <a:latin typeface="Menlo Bold" charset="0"/>
                <a:ea typeface="Menlo Bold" charset="0"/>
                <a:cs typeface="Menlo Bold" charset="0"/>
                <a:sym typeface="Menlo Bold" charset="0"/>
              </a:rPr>
              <a:t>Packet</a:t>
            </a:r>
            <a:r>
              <a:rPr lang="en-US" altLang="en-US" sz="1600">
                <a:latin typeface="Menlo Regular" charset="0"/>
                <a:ea typeface="Menlo Regular" charset="0"/>
                <a:cs typeface="Menlo Regular" charset="0"/>
                <a:sym typeface="Menlo Regular" charset="0"/>
              </a:rPr>
              <a:t> p) {</a:t>
            </a:r>
          </a:p>
          <a:p>
            <a:pPr>
              <a:lnSpc>
                <a:spcPct val="100000"/>
              </a:lnSpc>
              <a:spcBef>
                <a:spcPct val="0"/>
              </a:spcBef>
              <a:buFont typeface="Calibri Light" charset="0"/>
              <a:buAutoNum type="arabicPeriod"/>
            </a:pPr>
            <a:r>
              <a:rPr lang="en-US" altLang="en-US" sz="1600">
                <a:solidFill>
                  <a:srgbClr val="FFFFFF"/>
                </a:solidFill>
                <a:latin typeface="Menlo Regular" charset="0"/>
                <a:ea typeface="Menlo Regular" charset="0"/>
                <a:cs typeface="Menlo Regular" charset="0"/>
                <a:sym typeface="Menlo Regular" charset="0"/>
              </a:rPr>
              <a:t>  </a:t>
            </a:r>
            <a:r>
              <a:rPr lang="en-US" altLang="en-US" sz="1600">
                <a:solidFill>
                  <a:srgbClr val="B21889"/>
                </a:solidFill>
                <a:latin typeface="Menlo Regular" charset="0"/>
                <a:ea typeface="Menlo Regular" charset="0"/>
                <a:cs typeface="Menlo Regular" charset="0"/>
                <a:sym typeface="Menlo Regular" charset="0"/>
              </a:rPr>
              <a:t>if</a:t>
            </a:r>
            <a:r>
              <a:rPr lang="en-US" altLang="en-US" sz="1600">
                <a:latin typeface="Menlo Regular" charset="0"/>
                <a:ea typeface="Menlo Regular" charset="0"/>
                <a:cs typeface="Menlo Regular" charset="0"/>
                <a:sym typeface="Menlo Regular" charset="0"/>
              </a:rPr>
              <a:t> ( !</a:t>
            </a:r>
            <a:r>
              <a:rPr lang="en-US" altLang="en-US" sz="1600">
                <a:latin typeface="Menlo Bold" charset="0"/>
                <a:ea typeface="Menlo Bold" charset="0"/>
                <a:cs typeface="Menlo Bold" charset="0"/>
                <a:sym typeface="Menlo Bold" charset="0"/>
              </a:rPr>
              <a:t>permit</a:t>
            </a:r>
            <a:r>
              <a:rPr lang="en-US" altLang="en-US" sz="1600">
                <a:latin typeface="Menlo Regular" charset="0"/>
                <a:ea typeface="Menlo Regular" charset="0"/>
                <a:cs typeface="Menlo Regular" charset="0"/>
                <a:sym typeface="Menlo Regular" charset="0"/>
              </a:rPr>
              <a:t>(</a:t>
            </a:r>
            <a:r>
              <a:rPr lang="en-US" altLang="en-US" sz="1600">
                <a:solidFill>
                  <a:srgbClr val="786DC4"/>
                </a:solidFill>
                <a:latin typeface="Menlo Regular" charset="0"/>
                <a:ea typeface="Menlo Regular" charset="0"/>
                <a:cs typeface="Menlo Regular" charset="0"/>
                <a:sym typeface="Menlo Regular" charset="0"/>
              </a:rPr>
              <a:t>p</a:t>
            </a:r>
            <a:r>
              <a:rPr lang="en-US" altLang="en-US" sz="1600">
                <a:latin typeface="Menlo Regular" charset="0"/>
                <a:ea typeface="Menlo Regular" charset="0"/>
                <a:cs typeface="Menlo Regular" charset="0"/>
                <a:sym typeface="Menlo Regular" charset="0"/>
              </a:rPr>
              <a:t>) ) p.route = null;</a:t>
            </a:r>
          </a:p>
          <a:p>
            <a:pPr>
              <a:lnSpc>
                <a:spcPct val="100000"/>
              </a:lnSpc>
              <a:spcBef>
                <a:spcPct val="0"/>
              </a:spcBef>
              <a:buFont typeface="Calibri Light" charset="0"/>
              <a:buAutoNum type="arabicPeriod"/>
            </a:pPr>
            <a:r>
              <a:rPr lang="en-US" altLang="en-US" sz="1600">
                <a:latin typeface="Menlo Regular" charset="0"/>
                <a:ea typeface="Menlo Regular" charset="0"/>
                <a:cs typeface="Menlo Regular" charset="0"/>
                <a:sym typeface="Menlo Regular" charset="0"/>
              </a:rPr>
              <a:t>  </a:t>
            </a:r>
            <a:r>
              <a:rPr lang="en-US" altLang="en-US" sz="1600">
                <a:solidFill>
                  <a:srgbClr val="B21889"/>
                </a:solidFill>
                <a:latin typeface="Menlo Regular" charset="0"/>
                <a:ea typeface="Menlo Regular" charset="0"/>
                <a:cs typeface="Menlo Regular" charset="0"/>
                <a:sym typeface="Menlo Regular" charset="0"/>
              </a:rPr>
              <a:t>else</a:t>
            </a:r>
            <a:r>
              <a:rPr lang="en-US" altLang="en-US" sz="1600">
                <a:latin typeface="Menlo Regular" charset="0"/>
                <a:ea typeface="Menlo Regular" charset="0"/>
                <a:cs typeface="Menlo Regular" charset="0"/>
                <a:sym typeface="Menlo Regular" charset="0"/>
              </a:rPr>
              <a:t> {</a:t>
            </a:r>
          </a:p>
          <a:p>
            <a:pPr>
              <a:lnSpc>
                <a:spcPct val="100000"/>
              </a:lnSpc>
              <a:spcBef>
                <a:spcPct val="0"/>
              </a:spcBef>
              <a:buFont typeface="Calibri Light" charset="0"/>
              <a:buAutoNum type="arabicPeriod"/>
            </a:pPr>
            <a:r>
              <a:rPr lang="en-US" altLang="en-US" sz="1600">
                <a:latin typeface="Menlo Regular" charset="0"/>
                <a:ea typeface="Menlo Regular" charset="0"/>
                <a:cs typeface="Menlo Regular" charset="0"/>
                <a:sym typeface="Menlo Regular" charset="0"/>
              </a:rPr>
              <a:t>    </a:t>
            </a:r>
            <a:r>
              <a:rPr lang="en-US" altLang="en-US" sz="1600">
                <a:latin typeface="Menlo Bold" charset="0"/>
                <a:ea typeface="Menlo Bold" charset="0"/>
                <a:cs typeface="Menlo Bold" charset="0"/>
                <a:sym typeface="Menlo Bold" charset="0"/>
              </a:rPr>
              <a:t>EndpointProp</a:t>
            </a:r>
            <a:r>
              <a:rPr lang="en-US" altLang="en-US" sz="1600">
                <a:latin typeface="Menlo Regular" charset="0"/>
                <a:ea typeface="Menlo Regular" charset="0"/>
                <a:cs typeface="Menlo Regular" charset="0"/>
                <a:sym typeface="Menlo Regular" charset="0"/>
              </a:rPr>
              <a:t> sedp = </a:t>
            </a:r>
            <a:r>
              <a:rPr lang="en-US" altLang="en-US" sz="1600">
                <a:latin typeface="Menlo Bold" charset="0"/>
                <a:ea typeface="Menlo Bold" charset="0"/>
                <a:cs typeface="Menlo Bold" charset="0"/>
                <a:sym typeface="Menlo Bold" charset="0"/>
              </a:rPr>
              <a:t>hostTable</a:t>
            </a:r>
            <a:r>
              <a:rPr lang="en-US" altLang="en-US" sz="1600">
                <a:latin typeface="Menlo Regular" charset="0"/>
                <a:ea typeface="Menlo Regular" charset="0"/>
                <a:cs typeface="Menlo Regular" charset="0"/>
                <a:sym typeface="Menlo Regular" charset="0"/>
              </a:rPr>
              <a:t>(p.ip.</a:t>
            </a:r>
            <a:r>
              <a:rPr lang="en-US" altLang="en-US" sz="1600">
                <a:latin typeface="Menlo Bold" charset="0"/>
                <a:ea typeface="Menlo Bold" charset="0"/>
                <a:cs typeface="Menlo Bold" charset="0"/>
                <a:sym typeface="Menlo Bold" charset="0"/>
              </a:rPr>
              <a:t>ipSrc</a:t>
            </a:r>
            <a:r>
              <a:rPr lang="en-US" altLang="en-US" sz="1600">
                <a:latin typeface="Menlo Regular" charset="0"/>
                <a:ea typeface="Menlo Regular" charset="0"/>
                <a:cs typeface="Menlo Regular" charset="0"/>
                <a:sym typeface="Menlo Regular" charset="0"/>
              </a:rPr>
              <a:t>());</a:t>
            </a:r>
          </a:p>
          <a:p>
            <a:pPr>
              <a:lnSpc>
                <a:spcPct val="100000"/>
              </a:lnSpc>
              <a:spcBef>
                <a:spcPct val="0"/>
              </a:spcBef>
              <a:buFont typeface="Calibri Light" charset="0"/>
              <a:buAutoNum type="arabicPeriod"/>
            </a:pPr>
            <a:r>
              <a:rPr lang="en-US" altLang="en-US" sz="1600">
                <a:latin typeface="Menlo Regular" charset="0"/>
                <a:ea typeface="Menlo Regular" charset="0"/>
                <a:cs typeface="Menlo Regular" charset="0"/>
                <a:sym typeface="Menlo Regular" charset="0"/>
              </a:rPr>
              <a:t>    </a:t>
            </a:r>
            <a:r>
              <a:rPr lang="en-US" altLang="en-US" sz="1600">
                <a:latin typeface="Menlo Bold" charset="0"/>
                <a:ea typeface="Menlo Bold" charset="0"/>
                <a:cs typeface="Menlo Bold" charset="0"/>
                <a:sym typeface="Menlo Bold" charset="0"/>
              </a:rPr>
              <a:t>EndpointProp</a:t>
            </a:r>
            <a:r>
              <a:rPr lang="en-US" altLang="en-US" sz="1600">
                <a:latin typeface="Menlo Regular" charset="0"/>
                <a:ea typeface="Menlo Regular" charset="0"/>
                <a:cs typeface="Menlo Regular" charset="0"/>
                <a:sym typeface="Menlo Regular" charset="0"/>
              </a:rPr>
              <a:t> dedp = </a:t>
            </a:r>
            <a:r>
              <a:rPr lang="en-US" altLang="en-US" sz="1600">
                <a:latin typeface="Menlo Bold" charset="0"/>
                <a:ea typeface="Menlo Bold" charset="0"/>
                <a:cs typeface="Menlo Bold" charset="0"/>
                <a:sym typeface="Menlo Bold" charset="0"/>
              </a:rPr>
              <a:t>hostTable</a:t>
            </a:r>
            <a:r>
              <a:rPr lang="en-US" altLang="en-US" sz="1600">
                <a:latin typeface="Menlo Regular" charset="0"/>
                <a:ea typeface="Menlo Regular" charset="0"/>
                <a:cs typeface="Menlo Regular" charset="0"/>
                <a:sym typeface="Menlo Regular" charset="0"/>
              </a:rPr>
              <a:t>(p.ip.</a:t>
            </a:r>
            <a:r>
              <a:rPr lang="en-US" altLang="en-US" sz="1600">
                <a:latin typeface="Menlo Bold" charset="0"/>
                <a:ea typeface="Menlo Bold" charset="0"/>
                <a:cs typeface="Menlo Bold" charset="0"/>
                <a:sym typeface="Menlo Bold" charset="0"/>
              </a:rPr>
              <a:t>ipDst</a:t>
            </a:r>
            <a:r>
              <a:rPr lang="en-US" altLang="en-US" sz="1600">
                <a:latin typeface="Menlo Regular" charset="0"/>
                <a:ea typeface="Menlo Regular" charset="0"/>
                <a:cs typeface="Menlo Regular" charset="0"/>
                <a:sym typeface="Menlo Regular" charset="0"/>
              </a:rPr>
              <a:t>());</a:t>
            </a:r>
          </a:p>
          <a:p>
            <a:pPr>
              <a:lnSpc>
                <a:spcPct val="100000"/>
              </a:lnSpc>
              <a:spcBef>
                <a:spcPct val="0"/>
              </a:spcBef>
              <a:buFont typeface="Calibri Light" charset="0"/>
              <a:buAutoNum type="arabicPeriod"/>
            </a:pPr>
            <a:r>
              <a:rPr lang="en-US" altLang="en-US" sz="1600">
                <a:latin typeface="Menlo Regular" charset="0"/>
                <a:ea typeface="Menlo Regular" charset="0"/>
                <a:cs typeface="Menlo Regular" charset="0"/>
                <a:sym typeface="Menlo Regular" charset="0"/>
              </a:rPr>
              <a:t>    int          rate = p.te.</a:t>
            </a:r>
            <a:r>
              <a:rPr lang="en-US" altLang="en-US" sz="1600" b="1">
                <a:latin typeface="Menlo Regular" charset="0"/>
                <a:ea typeface="Menlo Regular" charset="0"/>
                <a:cs typeface="Menlo Regular" charset="0"/>
                <a:sym typeface="Menlo Regular" charset="0"/>
              </a:rPr>
              <a:t>vRate</a:t>
            </a:r>
            <a:r>
              <a:rPr lang="en-US" altLang="en-US" sz="1600">
                <a:latin typeface="Menlo Regular" charset="0"/>
                <a:ea typeface="Menlo Regular" charset="0"/>
                <a:cs typeface="Menlo Regular" charset="0"/>
                <a:sym typeface="Menlo Regular" charset="0"/>
              </a:rPr>
              <a:t>(); // custom protocol</a:t>
            </a:r>
            <a:br>
              <a:rPr lang="en-US" altLang="en-US" sz="1600">
                <a:latin typeface="Menlo Regular" charset="0"/>
                <a:ea typeface="Menlo Regular" charset="0"/>
                <a:cs typeface="Menlo Regular" charset="0"/>
                <a:sym typeface="Menlo Regular" charset="0"/>
              </a:rPr>
            </a:br>
            <a:endParaRPr lang="en-US" altLang="en-US" sz="1600">
              <a:latin typeface="Menlo Regular" charset="0"/>
              <a:ea typeface="Menlo Regular" charset="0"/>
              <a:cs typeface="Menlo Regular" charset="0"/>
              <a:sym typeface="Menlo Regular" charset="0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Font typeface="Calibri Light" charset="0"/>
              <a:buAutoNum type="arabicPeriod"/>
            </a:pPr>
            <a:r>
              <a:rPr lang="en-US" altLang="en-US" sz="1600">
                <a:latin typeface="Menlo Regular" charset="0"/>
                <a:ea typeface="Menlo Regular" charset="0"/>
                <a:cs typeface="Menlo Regular" charset="0"/>
                <a:sym typeface="Menlo Regular" charset="0"/>
              </a:rPr>
              <a:t>    QoSRoute qr = routingAlg(sedp, dedp, rate);</a:t>
            </a:r>
          </a:p>
          <a:p>
            <a:pPr>
              <a:lnSpc>
                <a:spcPct val="100000"/>
              </a:lnSpc>
              <a:spcBef>
                <a:spcPct val="0"/>
              </a:spcBef>
              <a:buFont typeface="Calibri Light" charset="0"/>
              <a:buAutoNum type="arabicPeriod"/>
            </a:pPr>
            <a:r>
              <a:rPr lang="en-US" altLang="en-US" sz="1600">
                <a:latin typeface="Menlo Regular" charset="0"/>
                <a:ea typeface="Menlo Regular" charset="0"/>
                <a:cs typeface="Menlo Regular" charset="0"/>
                <a:sym typeface="Menlo Regular" charset="0"/>
              </a:rPr>
              <a:t>    p.route = qr.route; p.vrate = qr.rate; </a:t>
            </a:r>
          </a:p>
          <a:p>
            <a:pPr>
              <a:lnSpc>
                <a:spcPct val="100000"/>
              </a:lnSpc>
              <a:spcBef>
                <a:spcPct val="0"/>
              </a:spcBef>
              <a:buFont typeface="Calibri Light" charset="0"/>
              <a:buAutoNum type="arabicPeriod"/>
            </a:pPr>
            <a:r>
              <a:rPr lang="en-US" altLang="en-US" sz="1600">
                <a:latin typeface="Menlo Regular" charset="0"/>
                <a:ea typeface="Menlo Regular" charset="0"/>
                <a:cs typeface="Menlo Regular" charset="0"/>
                <a:sym typeface="Menlo Regular" charset="0"/>
              </a:rPr>
              <a:t>  }</a:t>
            </a:r>
          </a:p>
          <a:p>
            <a:pPr>
              <a:lnSpc>
                <a:spcPct val="100000"/>
              </a:lnSpc>
              <a:spcBef>
                <a:spcPct val="0"/>
              </a:spcBef>
              <a:buFont typeface="Calibri Light" charset="0"/>
              <a:buAutoNum type="arabicPeriod"/>
            </a:pPr>
            <a:r>
              <a:rPr lang="en-US" altLang="en-US" sz="1600">
                <a:latin typeface="Menlo Regular" charset="0"/>
                <a:ea typeface="Menlo Regular" charset="0"/>
                <a:cs typeface="Menlo Regular" charset="0"/>
                <a:sym typeface="Menlo Regular" charset="0"/>
              </a:rPr>
              <a:t>}</a:t>
            </a:r>
          </a:p>
          <a:p>
            <a:pPr>
              <a:lnSpc>
                <a:spcPct val="100000"/>
              </a:lnSpc>
              <a:spcBef>
                <a:spcPct val="0"/>
              </a:spcBef>
              <a:buFont typeface="Calibri Light" charset="0"/>
              <a:buAutoNum type="arabicPeriod"/>
            </a:pPr>
            <a:endParaRPr lang="en-US" altLang="en-US" sz="1600">
              <a:latin typeface="Menlo Regular" charset="0"/>
              <a:ea typeface="Menlo Regular" charset="0"/>
              <a:cs typeface="Menlo Regular" charset="0"/>
              <a:sym typeface="Menlo Regular" charset="0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Font typeface="Calibri Light" charset="0"/>
              <a:buAutoNum type="arabicPeriod"/>
            </a:pPr>
            <a:r>
              <a:rPr lang="en-US" altLang="en-US" sz="1600">
                <a:latin typeface="Menlo Regular" charset="0"/>
                <a:ea typeface="Menlo Regular" charset="0"/>
                <a:cs typeface="Menlo Regular" charset="0"/>
                <a:sym typeface="Menlo Regular" charset="0"/>
              </a:rPr>
              <a:t>QoSRoute routingAlg(EndpointProp s, EndpointProp d, int r) {</a:t>
            </a:r>
          </a:p>
          <a:p>
            <a:pPr>
              <a:lnSpc>
                <a:spcPct val="100000"/>
              </a:lnSpc>
              <a:spcBef>
                <a:spcPct val="0"/>
              </a:spcBef>
              <a:buFont typeface="Calibri Light" charset="0"/>
              <a:buAutoNum type="arabicPeriod"/>
            </a:pPr>
            <a:r>
              <a:rPr lang="en-US" altLang="en-US" sz="1600">
                <a:latin typeface="Menlo Regular" charset="0"/>
                <a:ea typeface="Menlo Regular" charset="0"/>
                <a:cs typeface="Menlo Regular" charset="0"/>
                <a:sym typeface="Menlo Regular" charset="0"/>
              </a:rPr>
              <a:t>   </a:t>
            </a:r>
            <a:r>
              <a:rPr lang="en-US" altLang="en-US" sz="1600">
                <a:solidFill>
                  <a:srgbClr val="B21889"/>
                </a:solidFill>
                <a:latin typeface="Menlo Regular" charset="0"/>
                <a:ea typeface="Menlo Regular" charset="0"/>
                <a:cs typeface="Menlo Regular" charset="0"/>
                <a:sym typeface="Menlo Regular" charset="0"/>
              </a:rPr>
              <a:t>if</a:t>
            </a:r>
            <a:r>
              <a:rPr lang="en-US" altLang="en-US" sz="1600">
                <a:latin typeface="Menlo Regular" charset="0"/>
                <a:ea typeface="Menlo Regular" charset="0"/>
                <a:cs typeface="Menlo Regular" charset="0"/>
                <a:sym typeface="Menlo Regular" charset="0"/>
              </a:rPr>
              <a:t> ( allowedRate(s, d) &lt; r )        // authorization</a:t>
            </a:r>
          </a:p>
          <a:p>
            <a:pPr>
              <a:lnSpc>
                <a:spcPct val="100000"/>
              </a:lnSpc>
              <a:spcBef>
                <a:spcPct val="0"/>
              </a:spcBef>
              <a:buFont typeface="Calibri Light" charset="0"/>
              <a:buAutoNum type="arabicPeriod"/>
            </a:pPr>
            <a:r>
              <a:rPr lang="en-US" altLang="en-US" sz="1600">
                <a:latin typeface="Menlo Regular" charset="0"/>
                <a:ea typeface="Menlo Regular" charset="0"/>
                <a:cs typeface="Menlo Regular" charset="0"/>
                <a:sym typeface="Menlo Regular" charset="0"/>
              </a:rPr>
              <a:t>     r = allowedRate(s, d);</a:t>
            </a:r>
          </a:p>
          <a:p>
            <a:pPr>
              <a:lnSpc>
                <a:spcPct val="100000"/>
              </a:lnSpc>
              <a:spcBef>
                <a:spcPct val="0"/>
              </a:spcBef>
              <a:buFont typeface="Calibri Light" charset="0"/>
              <a:buAutoNum type="arabicPeriod"/>
            </a:pPr>
            <a:r>
              <a:rPr lang="en-US" altLang="en-US" sz="1600">
                <a:latin typeface="Menlo Regular" charset="0"/>
                <a:ea typeface="Menlo Regular" charset="0"/>
                <a:cs typeface="Menlo Regular" charset="0"/>
                <a:sym typeface="Menlo Regular" charset="0"/>
              </a:rPr>
              <a:t> </a:t>
            </a:r>
            <a:r>
              <a:rPr lang="en-US" altLang="en-US" sz="1600">
                <a:solidFill>
                  <a:srgbClr val="B21889"/>
                </a:solidFill>
                <a:latin typeface="Menlo Regular" charset="0"/>
                <a:ea typeface="Menlo Regular" charset="0"/>
                <a:cs typeface="Menlo Regular" charset="0"/>
                <a:sym typeface="Menlo Regular" charset="0"/>
              </a:rPr>
              <a:t>  return</a:t>
            </a:r>
            <a:r>
              <a:rPr lang="en-US" altLang="en-US" sz="1600">
                <a:latin typeface="Menlo Regular" charset="0"/>
                <a:ea typeface="Menlo Regular" charset="0"/>
                <a:cs typeface="Menlo Regular" charset="0"/>
                <a:sym typeface="Menlo Regular" charset="0"/>
              </a:rPr>
              <a:t> QoSRouting(s, d, r);</a:t>
            </a:r>
          </a:p>
          <a:p>
            <a:pPr>
              <a:lnSpc>
                <a:spcPct val="100000"/>
              </a:lnSpc>
              <a:spcBef>
                <a:spcPct val="0"/>
              </a:spcBef>
              <a:buFont typeface="Calibri Light" charset="0"/>
              <a:buAutoNum type="arabicPeriod"/>
            </a:pPr>
            <a:r>
              <a:rPr lang="en-US" altLang="en-US" sz="1600">
                <a:latin typeface="Menlo Regular" charset="0"/>
                <a:ea typeface="Menlo Regular" charset="0"/>
                <a:cs typeface="Menlo Regular" charset="0"/>
                <a:sym typeface="Menlo Regular" charset="0"/>
              </a:rPr>
              <a:t>}</a:t>
            </a:r>
          </a:p>
        </p:txBody>
      </p:sp>
      <p:sp>
        <p:nvSpPr>
          <p:cNvPr id="5" name="Rounded Rectangular Callout 4"/>
          <p:cNvSpPr/>
          <p:nvPr/>
        </p:nvSpPr>
        <p:spPr>
          <a:xfrm>
            <a:off x="5705475" y="161925"/>
            <a:ext cx="1957388" cy="1016000"/>
          </a:xfrm>
          <a:prstGeom prst="wedgeRoundRectCallout">
            <a:avLst>
              <a:gd name="adj1" fmla="val -130290"/>
              <a:gd name="adj2" fmla="val 159955"/>
              <a:gd name="adj3" fmla="val 16667"/>
            </a:avLst>
          </a:prstGeom>
          <a:solidFill>
            <a:schemeClr val="accent3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000" dirty="0"/>
              <a:t>Per-packet programming model</a:t>
            </a:r>
          </a:p>
        </p:txBody>
      </p:sp>
      <p:sp>
        <p:nvSpPr>
          <p:cNvPr id="6" name="Rounded Rectangular Callout 5"/>
          <p:cNvSpPr/>
          <p:nvPr/>
        </p:nvSpPr>
        <p:spPr>
          <a:xfrm>
            <a:off x="8039100" y="1844675"/>
            <a:ext cx="2171700" cy="1016000"/>
          </a:xfrm>
          <a:prstGeom prst="wedgeRoundRectCallout">
            <a:avLst>
              <a:gd name="adj1" fmla="val -126121"/>
              <a:gd name="adj2" fmla="val 111755"/>
              <a:gd name="adj3" fmla="val 16667"/>
            </a:avLst>
          </a:prstGeom>
          <a:solidFill>
            <a:schemeClr val="accent3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000" dirty="0" err="1"/>
              <a:t>Standard+Custom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/>
              <a:t>protocols</a:t>
            </a:r>
          </a:p>
        </p:txBody>
      </p:sp>
      <p:sp>
        <p:nvSpPr>
          <p:cNvPr id="7" name="Rounded Rectangular Callout 6"/>
          <p:cNvSpPr/>
          <p:nvPr/>
        </p:nvSpPr>
        <p:spPr>
          <a:xfrm>
            <a:off x="8120063" y="4100513"/>
            <a:ext cx="2171700" cy="1016000"/>
          </a:xfrm>
          <a:prstGeom prst="wedgeRoundRectCallout">
            <a:avLst>
              <a:gd name="adj1" fmla="val -78001"/>
              <a:gd name="adj2" fmla="val -29632"/>
              <a:gd name="adj3" fmla="val 16667"/>
            </a:avLst>
          </a:prstGeom>
          <a:solidFill>
            <a:schemeClr val="accent3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000" dirty="0"/>
              <a:t>Meta header to control cross layers</a:t>
            </a:r>
          </a:p>
        </p:txBody>
      </p:sp>
      <p:sp>
        <p:nvSpPr>
          <p:cNvPr id="8" name="Rounded Rectangular Callout 7"/>
          <p:cNvSpPr/>
          <p:nvPr/>
        </p:nvSpPr>
        <p:spPr>
          <a:xfrm>
            <a:off x="6577013" y="5673725"/>
            <a:ext cx="3095625" cy="1016000"/>
          </a:xfrm>
          <a:prstGeom prst="wedgeRoundRectCallout">
            <a:avLst>
              <a:gd name="adj1" fmla="val -138151"/>
              <a:gd name="adj2" fmla="val -174232"/>
              <a:gd name="adj3" fmla="val 16667"/>
            </a:avLst>
          </a:prstGeom>
          <a:solidFill>
            <a:schemeClr val="accent3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000" dirty="0"/>
              <a:t>Unspecified realization: Source-routing, compile, </a:t>
            </a:r>
            <a:r>
              <a:rPr lang="en-US" sz="2000"/>
              <a:t>or on-demand </a:t>
            </a:r>
            <a:r>
              <a:rPr lang="en-US" sz="2000" dirty="0"/>
              <a:t>at switches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Title 2"/>
          <p:cNvSpPr>
            <a:spLocks noGrp="1"/>
          </p:cNvSpPr>
          <p:nvPr>
            <p:ph type="title"/>
          </p:nvPr>
        </p:nvSpPr>
        <p:spPr>
          <a:xfrm>
            <a:off x="1920875" y="446088"/>
            <a:ext cx="8588375" cy="769937"/>
          </a:xfrm>
        </p:spPr>
        <p:txBody>
          <a:bodyPr/>
          <a:lstStyle/>
          <a:p>
            <a:r>
              <a:rPr lang="en-US" altLang="en-US" sz="2800"/>
              <a:t>IDE Features (Details, with a screenshot, use callout to label key components/features; Skip)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Rectangle 78"/>
          <p:cNvSpPr/>
          <p:nvPr/>
        </p:nvSpPr>
        <p:spPr>
          <a:xfrm>
            <a:off x="442913" y="2620963"/>
            <a:ext cx="3013075" cy="83661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/>
            <a:endParaRPr lang="en-US" altLang="en-US">
              <a:solidFill>
                <a:srgbClr val="FFFFFF"/>
              </a:solidFill>
              <a:latin typeface="Calibri" charset="0"/>
            </a:endParaRPr>
          </a:p>
        </p:txBody>
      </p:sp>
      <p:sp>
        <p:nvSpPr>
          <p:cNvPr id="44034" name="Subtitle 2"/>
          <p:cNvSpPr txBox="1">
            <a:spLocks/>
          </p:cNvSpPr>
          <p:nvPr/>
        </p:nvSpPr>
        <p:spPr bwMode="auto">
          <a:xfrm>
            <a:off x="1854200" y="260350"/>
            <a:ext cx="8848725" cy="544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algn="ctr" eaLnBrk="1" hangingPunct="1">
              <a:buFont typeface="Arial" charset="0"/>
              <a:buNone/>
            </a:pPr>
            <a:r>
              <a:rPr lang="en-US" altLang="en-US" u="sng" dirty="0">
                <a:solidFill>
                  <a:srgbClr val="000000"/>
                </a:solidFill>
              </a:rPr>
              <a:t>New Tools in Action: Programmable Science DMZ</a:t>
            </a:r>
          </a:p>
        </p:txBody>
      </p:sp>
      <p:sp>
        <p:nvSpPr>
          <p:cNvPr id="44035" name="Shape 55"/>
          <p:cNvSpPr>
            <a:spLocks noChangeArrowheads="1"/>
          </p:cNvSpPr>
          <p:nvPr/>
        </p:nvSpPr>
        <p:spPr bwMode="auto">
          <a:xfrm>
            <a:off x="1854200" y="4348163"/>
            <a:ext cx="1665288" cy="469900"/>
          </a:xfrm>
          <a:prstGeom prst="rightArrow">
            <a:avLst>
              <a:gd name="adj1" fmla="val 50000"/>
              <a:gd name="adj2" fmla="val 50156"/>
            </a:avLst>
          </a:prstGeom>
          <a:solidFill>
            <a:srgbClr val="CC0000"/>
          </a:solidFill>
          <a:ln w="9525">
            <a:solidFill>
              <a:schemeClr val="tx2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en-US" sz="1800">
              <a:latin typeface="Arial" charset="0"/>
            </a:endParaRPr>
          </a:p>
        </p:txBody>
      </p:sp>
      <p:cxnSp>
        <p:nvCxnSpPr>
          <p:cNvPr id="44036" name="Shape 57"/>
          <p:cNvCxnSpPr>
            <a:cxnSpLocks noChangeShapeType="1"/>
          </p:cNvCxnSpPr>
          <p:nvPr/>
        </p:nvCxnSpPr>
        <p:spPr bwMode="auto">
          <a:xfrm rot="10800000">
            <a:off x="6824663" y="2986088"/>
            <a:ext cx="4762" cy="822325"/>
          </a:xfrm>
          <a:prstGeom prst="straightConnector1">
            <a:avLst/>
          </a:prstGeom>
          <a:noFill/>
          <a:ln w="9525">
            <a:solidFill>
              <a:schemeClr val="tx2"/>
            </a:solidFill>
            <a:round/>
            <a:headEnd type="none" w="lg" len="lg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4037" name="Shape 63"/>
          <p:cNvSpPr>
            <a:spLocks noChangeArrowheads="1"/>
          </p:cNvSpPr>
          <p:nvPr/>
        </p:nvSpPr>
        <p:spPr bwMode="auto">
          <a:xfrm>
            <a:off x="10452100" y="4395788"/>
            <a:ext cx="1381125" cy="461962"/>
          </a:xfrm>
          <a:prstGeom prst="rightArrow">
            <a:avLst>
              <a:gd name="adj1" fmla="val 50000"/>
              <a:gd name="adj2" fmla="val 50022"/>
            </a:avLst>
          </a:prstGeom>
          <a:solidFill>
            <a:srgbClr val="38761D"/>
          </a:solidFill>
          <a:ln w="9525">
            <a:solidFill>
              <a:schemeClr val="tx2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en-US" sz="1800">
              <a:latin typeface="Arial" charset="0"/>
            </a:endParaRPr>
          </a:p>
        </p:txBody>
      </p:sp>
      <p:grpSp>
        <p:nvGrpSpPr>
          <p:cNvPr id="44038" name="Group 21"/>
          <p:cNvGrpSpPr>
            <a:grpSpLocks/>
          </p:cNvGrpSpPr>
          <p:nvPr/>
        </p:nvGrpSpPr>
        <p:grpSpPr bwMode="auto">
          <a:xfrm>
            <a:off x="5170488" y="1379538"/>
            <a:ext cx="3363912" cy="1592262"/>
            <a:chOff x="4260099" y="1171548"/>
            <a:chExt cx="3365054" cy="1591275"/>
          </a:xfrm>
        </p:grpSpPr>
        <p:grpSp>
          <p:nvGrpSpPr>
            <p:cNvPr id="44065" name="Group 48"/>
            <p:cNvGrpSpPr>
              <a:grpSpLocks/>
            </p:cNvGrpSpPr>
            <p:nvPr/>
          </p:nvGrpSpPr>
          <p:grpSpPr bwMode="auto">
            <a:xfrm>
              <a:off x="4260099" y="1171548"/>
              <a:ext cx="3365054" cy="1591275"/>
              <a:chOff x="3811095" y="3137544"/>
              <a:chExt cx="3365054" cy="1591275"/>
            </a:xfrm>
          </p:grpSpPr>
          <p:sp>
            <p:nvSpPr>
              <p:cNvPr id="50" name="Shape 54"/>
              <p:cNvSpPr/>
              <p:nvPr/>
            </p:nvSpPr>
            <p:spPr>
              <a:xfrm>
                <a:off x="3811095" y="3137544"/>
                <a:ext cx="3365054" cy="1591275"/>
              </a:xfrm>
              <a:prstGeom prst="cloud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/>
              <a:lstStyle/>
              <a:p>
                <a:pPr>
                  <a:spcBef>
                    <a:spcPts val="0"/>
                  </a:spcBef>
                  <a:defRPr/>
                </a:pPr>
                <a:endParaRPr lang="en" dirty="0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4451074" y="3932388"/>
                <a:ext cx="525641" cy="296679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dirty="0"/>
                  <a:t>Bro</a:t>
                </a:r>
              </a:p>
            </p:txBody>
          </p:sp>
          <p:sp>
            <p:nvSpPr>
              <p:cNvPr id="44070" name="Shape 61"/>
              <p:cNvSpPr txBox="1">
                <a:spLocks noChangeArrowheads="1"/>
              </p:cNvSpPr>
              <p:nvPr/>
            </p:nvSpPr>
            <p:spPr bwMode="auto">
              <a:xfrm>
                <a:off x="4783474" y="3346777"/>
                <a:ext cx="1618403" cy="3873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91425" tIns="91425" rIns="91425" bIns="91425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charset="0"/>
                  <a:buChar char="•"/>
                  <a:defRPr sz="2800">
                    <a:solidFill>
                      <a:schemeClr val="tx1"/>
                    </a:solidFill>
                    <a:latin typeface="Calibri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charset="0"/>
                  <a:buChar char="•"/>
                  <a:defRPr sz="2400">
                    <a:solidFill>
                      <a:schemeClr val="tx1"/>
                    </a:solidFill>
                    <a:latin typeface="Calibri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charset="0"/>
                  <a:buChar char="•"/>
                  <a:defRPr sz="2000">
                    <a:solidFill>
                      <a:schemeClr val="tx1"/>
                    </a:solidFill>
                    <a:latin typeface="Calibri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Calibri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Calibri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Calibri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Calibri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Calibri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Calibri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en-US" sz="1800">
                    <a:latin typeface="Arial" charset="0"/>
                  </a:rPr>
                  <a:t>function cloud</a:t>
                </a:r>
              </a:p>
            </p:txBody>
          </p:sp>
        </p:grpSp>
        <p:sp>
          <p:nvSpPr>
            <p:cNvPr id="60" name="Rectangle 59"/>
            <p:cNvSpPr/>
            <p:nvPr/>
          </p:nvSpPr>
          <p:spPr>
            <a:xfrm>
              <a:off x="5573407" y="1948941"/>
              <a:ext cx="525641" cy="295092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/>
                <a:t>Bro</a:t>
              </a:r>
            </a:p>
          </p:txBody>
        </p:sp>
        <p:sp>
          <p:nvSpPr>
            <p:cNvPr id="61" name="Rectangle 60"/>
            <p:cNvSpPr/>
            <p:nvPr/>
          </p:nvSpPr>
          <p:spPr>
            <a:xfrm>
              <a:off x="6230855" y="1948941"/>
              <a:ext cx="525641" cy="295092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/>
                <a:t>Bro</a:t>
              </a:r>
            </a:p>
          </p:txBody>
        </p:sp>
      </p:grpSp>
      <p:grpSp>
        <p:nvGrpSpPr>
          <p:cNvPr id="44039" name="Group 47"/>
          <p:cNvGrpSpPr>
            <a:grpSpLocks/>
          </p:cNvGrpSpPr>
          <p:nvPr/>
        </p:nvGrpSpPr>
        <p:grpSpPr bwMode="auto">
          <a:xfrm>
            <a:off x="3773488" y="3770313"/>
            <a:ext cx="6443662" cy="1870075"/>
            <a:chOff x="3875356" y="3409879"/>
            <a:chExt cx="4254254" cy="1870363"/>
          </a:xfrm>
        </p:grpSpPr>
        <p:sp>
          <p:nvSpPr>
            <p:cNvPr id="4" name="Shape 54"/>
            <p:cNvSpPr/>
            <p:nvPr/>
          </p:nvSpPr>
          <p:spPr>
            <a:xfrm>
              <a:off x="3875356" y="3409879"/>
              <a:ext cx="4254254" cy="1870363"/>
            </a:xfrm>
            <a:prstGeom prst="cloud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pPr>
                <a:spcBef>
                  <a:spcPts val="0"/>
                </a:spcBef>
                <a:defRPr/>
              </a:pPr>
              <a:endParaRPr lang="en" dirty="0"/>
            </a:p>
          </p:txBody>
        </p:sp>
        <p:sp>
          <p:nvSpPr>
            <p:cNvPr id="2" name="Rectangle 1"/>
            <p:cNvSpPr/>
            <p:nvPr/>
          </p:nvSpPr>
          <p:spPr>
            <a:xfrm>
              <a:off x="4965384" y="4195812"/>
              <a:ext cx="270411" cy="29849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Calibri" charset="0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5644556" y="3648041"/>
              <a:ext cx="270411" cy="29849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Calibri" charset="0"/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6003007" y="4495896"/>
              <a:ext cx="269362" cy="30008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Calibri" charset="0"/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7105613" y="3990993"/>
              <a:ext cx="270411" cy="30008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Calibri" charset="0"/>
              </a:endParaRPr>
            </a:p>
          </p:txBody>
        </p:sp>
        <p:cxnSp>
          <p:nvCxnSpPr>
            <p:cNvPr id="5" name="Straight Connector 4"/>
            <p:cNvCxnSpPr>
              <a:stCxn id="2" idx="3"/>
              <a:endCxn id="18" idx="1"/>
            </p:cNvCxnSpPr>
            <p:nvPr/>
          </p:nvCxnSpPr>
          <p:spPr>
            <a:xfrm flipV="1">
              <a:off x="5235795" y="3797289"/>
              <a:ext cx="408761" cy="54777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endCxn id="19" idx="1"/>
            </p:cNvCxnSpPr>
            <p:nvPr/>
          </p:nvCxnSpPr>
          <p:spPr>
            <a:xfrm>
              <a:off x="5252565" y="4345060"/>
              <a:ext cx="750442" cy="3000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20" idx="1"/>
              <a:endCxn id="18" idx="3"/>
            </p:cNvCxnSpPr>
            <p:nvPr/>
          </p:nvCxnSpPr>
          <p:spPr>
            <a:xfrm flipH="1" flipV="1">
              <a:off x="5914966" y="3797289"/>
              <a:ext cx="1190646" cy="3445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063" name="Shape 61"/>
            <p:cNvSpPr txBox="1">
              <a:spLocks noChangeArrowheads="1"/>
            </p:cNvSpPr>
            <p:nvPr/>
          </p:nvSpPr>
          <p:spPr bwMode="auto">
            <a:xfrm>
              <a:off x="4663384" y="4776171"/>
              <a:ext cx="2502935" cy="387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25" tIns="91425" rIns="91425" bIns="91425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charset="0"/>
                <a:buChar char="•"/>
                <a:defRPr sz="2800">
                  <a:solidFill>
                    <a:schemeClr val="tx1"/>
                  </a:solidFill>
                  <a:latin typeface="Calibri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000">
                  <a:solidFill>
                    <a:schemeClr val="tx1"/>
                  </a:solidFill>
                  <a:latin typeface="Calibri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en-US" sz="1800">
                  <a:latin typeface="Arial" charset="0"/>
                </a:rPr>
                <a:t>transport network</a:t>
              </a:r>
            </a:p>
            <a:p>
              <a:pPr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en-US" altLang="en-US" sz="1800">
                <a:latin typeface="Arial" charset="0"/>
              </a:endParaRPr>
            </a:p>
          </p:txBody>
        </p:sp>
        <p:cxnSp>
          <p:nvCxnSpPr>
            <p:cNvPr id="70" name="Straight Connector 69"/>
            <p:cNvCxnSpPr>
              <a:stCxn id="70" idx="3"/>
            </p:cNvCxnSpPr>
            <p:nvPr/>
          </p:nvCxnSpPr>
          <p:spPr>
            <a:xfrm flipV="1">
              <a:off x="6164415" y="4124364"/>
              <a:ext cx="972641" cy="56841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2" name="Striped Right Arrow 61"/>
          <p:cNvSpPr>
            <a:spLocks/>
          </p:cNvSpPr>
          <p:nvPr/>
        </p:nvSpPr>
        <p:spPr bwMode="auto">
          <a:xfrm>
            <a:off x="5311775" y="4386263"/>
            <a:ext cx="3394075" cy="404812"/>
          </a:xfrm>
          <a:custGeom>
            <a:avLst/>
            <a:gdLst>
              <a:gd name="T0" fmla="*/ 0 w 3394364"/>
              <a:gd name="T1" fmla="*/ 101109 h 404436"/>
              <a:gd name="T2" fmla="*/ 12639 w 3394364"/>
              <a:gd name="T3" fmla="*/ 101109 h 404436"/>
              <a:gd name="T4" fmla="*/ 12639 w 3394364"/>
              <a:gd name="T5" fmla="*/ 303327 h 404436"/>
              <a:gd name="T6" fmla="*/ 0 w 3394364"/>
              <a:gd name="T7" fmla="*/ 303327 h 404436"/>
              <a:gd name="T8" fmla="*/ 0 w 3394364"/>
              <a:gd name="T9" fmla="*/ 101109 h 404436"/>
              <a:gd name="T10" fmla="*/ 25277 w 3394364"/>
              <a:gd name="T11" fmla="*/ 101109 h 404436"/>
              <a:gd name="T12" fmla="*/ 50555 w 3394364"/>
              <a:gd name="T13" fmla="*/ 101109 h 404436"/>
              <a:gd name="T14" fmla="*/ 50555 w 3394364"/>
              <a:gd name="T15" fmla="*/ 303327 h 404436"/>
              <a:gd name="T16" fmla="*/ 25277 w 3394364"/>
              <a:gd name="T17" fmla="*/ 303327 h 404436"/>
              <a:gd name="T18" fmla="*/ 25277 w 3394364"/>
              <a:gd name="T19" fmla="*/ 101109 h 404436"/>
              <a:gd name="T20" fmla="*/ 63193 w 3394364"/>
              <a:gd name="T21" fmla="*/ 101109 h 404436"/>
              <a:gd name="T22" fmla="*/ 3192146 w 3394364"/>
              <a:gd name="T23" fmla="*/ 101109 h 404436"/>
              <a:gd name="T24" fmla="*/ 3192146 w 3394364"/>
              <a:gd name="T25" fmla="*/ 0 h 404436"/>
              <a:gd name="T26" fmla="*/ 3394364 w 3394364"/>
              <a:gd name="T27" fmla="*/ 202218 h 404436"/>
              <a:gd name="T28" fmla="*/ 3192146 w 3394364"/>
              <a:gd name="T29" fmla="*/ 404436 h 404436"/>
              <a:gd name="T30" fmla="*/ 3192146 w 3394364"/>
              <a:gd name="T31" fmla="*/ 303327 h 404436"/>
              <a:gd name="T32" fmla="*/ 63193 w 3394364"/>
              <a:gd name="T33" fmla="*/ 303327 h 404436"/>
              <a:gd name="T34" fmla="*/ 63193 w 3394364"/>
              <a:gd name="T35" fmla="*/ 101109 h 4044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0" t="0" r="r" b="b"/>
            <a:pathLst>
              <a:path w="3394364" h="404436">
                <a:moveTo>
                  <a:pt x="0" y="101109"/>
                </a:moveTo>
                <a:lnTo>
                  <a:pt x="12639" y="101109"/>
                </a:lnTo>
                <a:lnTo>
                  <a:pt x="12639" y="303327"/>
                </a:lnTo>
                <a:lnTo>
                  <a:pt x="0" y="303327"/>
                </a:lnTo>
                <a:lnTo>
                  <a:pt x="0" y="101109"/>
                </a:lnTo>
                <a:close/>
                <a:moveTo>
                  <a:pt x="25277" y="101109"/>
                </a:moveTo>
                <a:lnTo>
                  <a:pt x="50555" y="101109"/>
                </a:lnTo>
                <a:lnTo>
                  <a:pt x="50555" y="303327"/>
                </a:lnTo>
                <a:lnTo>
                  <a:pt x="25277" y="303327"/>
                </a:lnTo>
                <a:lnTo>
                  <a:pt x="25277" y="101109"/>
                </a:lnTo>
                <a:close/>
                <a:moveTo>
                  <a:pt x="63193" y="101109"/>
                </a:moveTo>
                <a:lnTo>
                  <a:pt x="3192146" y="101109"/>
                </a:lnTo>
                <a:lnTo>
                  <a:pt x="3192146" y="0"/>
                </a:lnTo>
                <a:lnTo>
                  <a:pt x="3394364" y="202218"/>
                </a:lnTo>
                <a:lnTo>
                  <a:pt x="3192146" y="404436"/>
                </a:lnTo>
                <a:lnTo>
                  <a:pt x="3192146" y="303327"/>
                </a:lnTo>
                <a:lnTo>
                  <a:pt x="63193" y="303327"/>
                </a:lnTo>
                <a:lnTo>
                  <a:pt x="63193" y="101109"/>
                </a:ln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>
            <a:outerShdw blurRad="50800" dist="50800" dir="5400000" algn="ctr" rotWithShape="0">
              <a:srgbClr val="000000">
                <a:alpha val="68999"/>
              </a:srgbClr>
            </a:outerShdw>
          </a:effectLst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en-US"/>
          </a:p>
        </p:txBody>
      </p:sp>
      <p:sp>
        <p:nvSpPr>
          <p:cNvPr id="63" name="Bent-Up Arrow 62"/>
          <p:cNvSpPr/>
          <p:nvPr/>
        </p:nvSpPr>
        <p:spPr>
          <a:xfrm rot="10800000" flipH="1" flipV="1">
            <a:off x="6561138" y="2986088"/>
            <a:ext cx="549275" cy="1712912"/>
          </a:xfrm>
          <a:prstGeom prst="bentUpArrow">
            <a:avLst>
              <a:gd name="adj1" fmla="val 25000"/>
              <a:gd name="adj2" fmla="val 21151"/>
              <a:gd name="adj3" fmla="val 25000"/>
            </a:avLst>
          </a:prstGeom>
          <a:pattFill prst="pct5">
            <a:fgClr>
              <a:schemeClr val="accent1"/>
            </a:fgClr>
            <a:bgClr>
              <a:schemeClr val="accent4">
                <a:lumMod val="40000"/>
                <a:lumOff val="6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grpSp>
        <p:nvGrpSpPr>
          <p:cNvPr id="44042" name="Group 74"/>
          <p:cNvGrpSpPr>
            <a:grpSpLocks/>
          </p:cNvGrpSpPr>
          <p:nvPr/>
        </p:nvGrpSpPr>
        <p:grpSpPr bwMode="auto">
          <a:xfrm>
            <a:off x="1420813" y="2725738"/>
            <a:ext cx="1152525" cy="615950"/>
            <a:chOff x="2600289" y="2665970"/>
            <a:chExt cx="1152578" cy="616541"/>
          </a:xfrm>
        </p:grpSpPr>
        <p:cxnSp>
          <p:nvCxnSpPr>
            <p:cNvPr id="68" name="Straight Connector 67"/>
            <p:cNvCxnSpPr/>
            <p:nvPr/>
          </p:nvCxnSpPr>
          <p:spPr>
            <a:xfrm flipH="1">
              <a:off x="2881289" y="2770846"/>
              <a:ext cx="277826" cy="21610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/>
          </p:nvCxnSpPr>
          <p:spPr>
            <a:xfrm flipH="1">
              <a:off x="2600289" y="2986953"/>
              <a:ext cx="301639" cy="29079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Oval 70"/>
            <p:cNvSpPr/>
            <p:nvPr/>
          </p:nvSpPr>
          <p:spPr>
            <a:xfrm>
              <a:off x="3030521" y="2665970"/>
              <a:ext cx="257187" cy="2145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Calibri" charset="0"/>
              </a:endParaRPr>
            </a:p>
          </p:txBody>
        </p:sp>
        <p:sp>
          <p:nvSpPr>
            <p:cNvPr id="85" name="Oval 84"/>
            <p:cNvSpPr/>
            <p:nvPr/>
          </p:nvSpPr>
          <p:spPr>
            <a:xfrm>
              <a:off x="2709831" y="2917036"/>
              <a:ext cx="257187" cy="2145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Calibri" charset="0"/>
              </a:endParaRPr>
            </a:p>
          </p:txBody>
        </p:sp>
        <p:sp>
          <p:nvSpPr>
            <p:cNvPr id="86" name="Oval 85"/>
            <p:cNvSpPr/>
            <p:nvPr/>
          </p:nvSpPr>
          <p:spPr>
            <a:xfrm>
              <a:off x="3333748" y="2917036"/>
              <a:ext cx="255599" cy="2145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Calibri" charset="0"/>
              </a:endParaRPr>
            </a:p>
          </p:txBody>
        </p:sp>
        <p:cxnSp>
          <p:nvCxnSpPr>
            <p:cNvPr id="87" name="Straight Connector 86"/>
            <p:cNvCxnSpPr/>
            <p:nvPr/>
          </p:nvCxnSpPr>
          <p:spPr>
            <a:xfrm flipH="1">
              <a:off x="3108312" y="3067992"/>
              <a:ext cx="277825" cy="21451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/>
            <p:nvPr/>
          </p:nvCxnSpPr>
          <p:spPr>
            <a:xfrm>
              <a:off x="3492505" y="3045746"/>
              <a:ext cx="260362" cy="23676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/>
            <p:nvPr/>
          </p:nvCxnSpPr>
          <p:spPr>
            <a:xfrm>
              <a:off x="3190866" y="2778790"/>
              <a:ext cx="260362" cy="23835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8" name="Left Arrow 77"/>
          <p:cNvSpPr/>
          <p:nvPr/>
        </p:nvSpPr>
        <p:spPr>
          <a:xfrm rot="20864225">
            <a:off x="2927350" y="2471738"/>
            <a:ext cx="2266950" cy="261937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/>
            <a:endParaRPr lang="en-US" altLang="en-US">
              <a:solidFill>
                <a:srgbClr val="FFFFFF"/>
              </a:solidFill>
              <a:latin typeface="Calibri" charset="0"/>
            </a:endParaRPr>
          </a:p>
        </p:txBody>
      </p:sp>
      <p:sp>
        <p:nvSpPr>
          <p:cNvPr id="44044" name="Shape 61"/>
          <p:cNvSpPr txBox="1">
            <a:spLocks noChangeArrowheads="1"/>
          </p:cNvSpPr>
          <p:nvPr/>
        </p:nvSpPr>
        <p:spPr bwMode="auto">
          <a:xfrm rot="-799735">
            <a:off x="3124200" y="2381250"/>
            <a:ext cx="3790950" cy="38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/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charset="0"/>
              </a:rPr>
              <a:t>RESTCONF</a:t>
            </a:r>
            <a:br>
              <a:rPr lang="en-US" altLang="en-US" sz="1800">
                <a:latin typeface="Arial" charset="0"/>
              </a:rPr>
            </a:br>
            <a:r>
              <a:rPr lang="en-US" altLang="en-US" sz="1800">
                <a:latin typeface="Arial" charset="0"/>
              </a:rPr>
              <a:t>/YANG Data Store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en-US" sz="1800">
              <a:latin typeface="Arial" charset="0"/>
            </a:endParaRPr>
          </a:p>
        </p:txBody>
      </p:sp>
      <p:sp>
        <p:nvSpPr>
          <p:cNvPr id="99" name="Rectangle 98"/>
          <p:cNvSpPr/>
          <p:nvPr/>
        </p:nvSpPr>
        <p:spPr>
          <a:xfrm>
            <a:off x="442913" y="1682750"/>
            <a:ext cx="3014662" cy="9302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/>
            <a:endParaRPr lang="en-US" altLang="en-US">
              <a:solidFill>
                <a:srgbClr val="FFFFFF"/>
              </a:solidFill>
              <a:latin typeface="Calibri" charset="0"/>
            </a:endParaRPr>
          </a:p>
        </p:txBody>
      </p:sp>
      <p:sp>
        <p:nvSpPr>
          <p:cNvPr id="80" name="Rounded Rectangle 79"/>
          <p:cNvSpPr/>
          <p:nvPr/>
        </p:nvSpPr>
        <p:spPr>
          <a:xfrm>
            <a:off x="595313" y="1776413"/>
            <a:ext cx="2768600" cy="70008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Data-driven </a:t>
            </a:r>
            <a:r>
              <a:rPr lang="en-US"/>
              <a:t>function/transport control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710362" y="804863"/>
            <a:ext cx="13218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u="sng" smtClean="0">
                <a:solidFill>
                  <a:srgbClr val="000000"/>
                </a:solidFill>
              </a:rPr>
              <a:t>TO FINISH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Subtitle 2"/>
          <p:cNvSpPr txBox="1">
            <a:spLocks/>
          </p:cNvSpPr>
          <p:nvPr/>
        </p:nvSpPr>
        <p:spPr bwMode="auto">
          <a:xfrm>
            <a:off x="1854200" y="260350"/>
            <a:ext cx="8848725" cy="544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algn="ctr" eaLnBrk="1" hangingPunct="1">
              <a:buFont typeface="Arial" charset="0"/>
              <a:buNone/>
            </a:pPr>
            <a:r>
              <a:rPr lang="en-US" altLang="en-US" u="sng">
                <a:solidFill>
                  <a:srgbClr val="000000"/>
                </a:solidFill>
              </a:rPr>
              <a:t>New Tools in Action: Programmable Science DMZ</a:t>
            </a:r>
          </a:p>
        </p:txBody>
      </p:sp>
      <p:sp>
        <p:nvSpPr>
          <p:cNvPr id="4" name="Shape 54"/>
          <p:cNvSpPr/>
          <p:nvPr/>
        </p:nvSpPr>
        <p:spPr>
          <a:xfrm>
            <a:off x="4713288" y="2803525"/>
            <a:ext cx="1812925" cy="1435100"/>
          </a:xfrm>
          <a:prstGeom prst="cloud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/>
          <a:lstStyle/>
          <a:p>
            <a:pPr>
              <a:spcBef>
                <a:spcPts val="0"/>
              </a:spcBef>
              <a:defRPr/>
            </a:pPr>
            <a:r>
              <a:rPr lang="en"/>
              <a:t>Network</a:t>
            </a:r>
          </a:p>
        </p:txBody>
      </p:sp>
      <p:sp>
        <p:nvSpPr>
          <p:cNvPr id="45059" name="Shape 55"/>
          <p:cNvSpPr>
            <a:spLocks noChangeArrowheads="1"/>
          </p:cNvSpPr>
          <p:nvPr/>
        </p:nvSpPr>
        <p:spPr bwMode="auto">
          <a:xfrm>
            <a:off x="3048000" y="3416300"/>
            <a:ext cx="1665288" cy="533400"/>
          </a:xfrm>
          <a:prstGeom prst="rightArrow">
            <a:avLst>
              <a:gd name="adj1" fmla="val 50000"/>
              <a:gd name="adj2" fmla="val 50097"/>
            </a:avLst>
          </a:prstGeom>
          <a:solidFill>
            <a:srgbClr val="CC0000"/>
          </a:solidFill>
          <a:ln w="9525">
            <a:solidFill>
              <a:schemeClr val="tx2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en-US" sz="1800">
              <a:latin typeface="Arial" charset="0"/>
            </a:endParaRPr>
          </a:p>
        </p:txBody>
      </p:sp>
      <p:sp>
        <p:nvSpPr>
          <p:cNvPr id="45060" name="Shape 56"/>
          <p:cNvSpPr>
            <a:spLocks noChangeArrowheads="1"/>
          </p:cNvSpPr>
          <p:nvPr/>
        </p:nvSpPr>
        <p:spPr bwMode="auto">
          <a:xfrm>
            <a:off x="5284788" y="1427163"/>
            <a:ext cx="658812" cy="636587"/>
          </a:xfrm>
          <a:prstGeom prst="rect">
            <a:avLst/>
          </a:prstGeom>
          <a:solidFill>
            <a:schemeClr val="bg2"/>
          </a:solidFill>
          <a:ln w="9525">
            <a:solidFill>
              <a:schemeClr val="tx2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charset="0"/>
              </a:rPr>
              <a:t>Bro</a:t>
            </a:r>
          </a:p>
        </p:txBody>
      </p:sp>
      <p:cxnSp>
        <p:nvCxnSpPr>
          <p:cNvPr id="45061" name="Shape 57"/>
          <p:cNvCxnSpPr>
            <a:cxnSpLocks noChangeShapeType="1"/>
          </p:cNvCxnSpPr>
          <p:nvPr/>
        </p:nvCxnSpPr>
        <p:spPr bwMode="auto">
          <a:xfrm rot="10800000">
            <a:off x="5614988" y="2063750"/>
            <a:ext cx="4762" cy="822325"/>
          </a:xfrm>
          <a:prstGeom prst="straightConnector1">
            <a:avLst/>
          </a:prstGeom>
          <a:noFill/>
          <a:ln w="9525">
            <a:solidFill>
              <a:schemeClr val="tx2"/>
            </a:solidFill>
            <a:round/>
            <a:headEnd type="none" w="lg" len="lg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5062" name="Shape 58"/>
          <p:cNvSpPr>
            <a:spLocks noChangeArrowheads="1"/>
          </p:cNvSpPr>
          <p:nvPr/>
        </p:nvSpPr>
        <p:spPr bwMode="auto">
          <a:xfrm>
            <a:off x="3001963" y="1820863"/>
            <a:ext cx="658812" cy="636587"/>
          </a:xfrm>
          <a:prstGeom prst="rect">
            <a:avLst/>
          </a:prstGeom>
          <a:solidFill>
            <a:schemeClr val="bg2"/>
          </a:solidFill>
          <a:ln w="9525">
            <a:solidFill>
              <a:schemeClr val="tx2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charset="0"/>
              </a:rPr>
              <a:t>SDN Controller</a:t>
            </a:r>
          </a:p>
        </p:txBody>
      </p:sp>
      <p:cxnSp>
        <p:nvCxnSpPr>
          <p:cNvPr id="45063" name="Shape 59"/>
          <p:cNvCxnSpPr>
            <a:cxnSpLocks noChangeShapeType="1"/>
          </p:cNvCxnSpPr>
          <p:nvPr/>
        </p:nvCxnSpPr>
        <p:spPr bwMode="auto">
          <a:xfrm flipH="1">
            <a:off x="3660775" y="1744663"/>
            <a:ext cx="1624013" cy="395287"/>
          </a:xfrm>
          <a:prstGeom prst="straightConnector1">
            <a:avLst/>
          </a:prstGeom>
          <a:noFill/>
          <a:ln w="9525">
            <a:solidFill>
              <a:schemeClr val="tx2"/>
            </a:solidFill>
            <a:round/>
            <a:headEnd type="none" w="lg" len="lg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5064" name="Shape 60"/>
          <p:cNvCxnSpPr>
            <a:cxnSpLocks noChangeShapeType="1"/>
          </p:cNvCxnSpPr>
          <p:nvPr/>
        </p:nvCxnSpPr>
        <p:spPr bwMode="auto">
          <a:xfrm>
            <a:off x="3660775" y="2139950"/>
            <a:ext cx="1346200" cy="1081088"/>
          </a:xfrm>
          <a:prstGeom prst="straightConnector1">
            <a:avLst/>
          </a:prstGeom>
          <a:noFill/>
          <a:ln w="9525">
            <a:solidFill>
              <a:schemeClr val="tx2"/>
            </a:solidFill>
            <a:round/>
            <a:headEnd type="none" w="lg" len="lg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5065" name="Shape 61"/>
          <p:cNvSpPr txBox="1">
            <a:spLocks noChangeArrowheads="1"/>
          </p:cNvSpPr>
          <p:nvPr/>
        </p:nvSpPr>
        <p:spPr bwMode="auto">
          <a:xfrm>
            <a:off x="5719763" y="2398713"/>
            <a:ext cx="911225" cy="38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/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charset="0"/>
              </a:rPr>
              <a:t>TAP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en-US" sz="1800">
              <a:latin typeface="Arial" charset="0"/>
            </a:endParaRPr>
          </a:p>
        </p:txBody>
      </p:sp>
      <p:sp>
        <p:nvSpPr>
          <p:cNvPr id="45066" name="Shape 62"/>
          <p:cNvSpPr txBox="1">
            <a:spLocks noChangeArrowheads="1"/>
          </p:cNvSpPr>
          <p:nvPr/>
        </p:nvSpPr>
        <p:spPr bwMode="auto">
          <a:xfrm>
            <a:off x="3001963" y="2574925"/>
            <a:ext cx="1663700" cy="636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/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charset="0"/>
              </a:rPr>
              <a:t>Control on data and tapped data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en-US" sz="1800">
              <a:latin typeface="Arial" charset="0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en-US" sz="1800">
              <a:latin typeface="Arial" charset="0"/>
            </a:endParaRPr>
          </a:p>
        </p:txBody>
      </p:sp>
      <p:sp>
        <p:nvSpPr>
          <p:cNvPr id="45067" name="Shape 63"/>
          <p:cNvSpPr>
            <a:spLocks noChangeArrowheads="1"/>
          </p:cNvSpPr>
          <p:nvPr/>
        </p:nvSpPr>
        <p:spPr bwMode="auto">
          <a:xfrm>
            <a:off x="6526213" y="3133725"/>
            <a:ext cx="1381125" cy="533400"/>
          </a:xfrm>
          <a:prstGeom prst="rightArrow">
            <a:avLst>
              <a:gd name="adj1" fmla="val 50000"/>
              <a:gd name="adj2" fmla="val 50060"/>
            </a:avLst>
          </a:prstGeom>
          <a:solidFill>
            <a:srgbClr val="38761D"/>
          </a:solidFill>
          <a:ln w="9525">
            <a:solidFill>
              <a:schemeClr val="tx2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en-US" sz="1800">
              <a:latin typeface="Arial" charset="0"/>
            </a:endParaRPr>
          </a:p>
        </p:txBody>
      </p:sp>
      <p:sp>
        <p:nvSpPr>
          <p:cNvPr id="45068" name="Shape 64"/>
          <p:cNvSpPr>
            <a:spLocks noChangeArrowheads="1"/>
          </p:cNvSpPr>
          <p:nvPr/>
        </p:nvSpPr>
        <p:spPr bwMode="auto">
          <a:xfrm>
            <a:off x="6526213" y="1216025"/>
            <a:ext cx="2865437" cy="993775"/>
          </a:xfrm>
          <a:prstGeom prst="wedgeRectCallout">
            <a:avLst>
              <a:gd name="adj1" fmla="val -70449"/>
              <a:gd name="adj2" fmla="val 66296"/>
            </a:avLst>
          </a:prstGeom>
          <a:solidFill>
            <a:schemeClr val="bg2"/>
          </a:solidFill>
          <a:ln w="9525">
            <a:solidFill>
              <a:schemeClr val="tx2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charset="0"/>
              </a:rPr>
              <a:t>Tapped data controlled using SDN flow programming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charset="0"/>
              </a:rPr>
              <a:t>Highly selective control to avoid Bro becoming a bottleneck</a:t>
            </a:r>
          </a:p>
        </p:txBody>
      </p:sp>
      <p:sp>
        <p:nvSpPr>
          <p:cNvPr id="15" name="Shape 65"/>
          <p:cNvSpPr txBox="1"/>
          <p:nvPr/>
        </p:nvSpPr>
        <p:spPr>
          <a:xfrm>
            <a:off x="1131888" y="4232275"/>
            <a:ext cx="8067675" cy="158591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/>
          <a:lstStyle/>
          <a:p>
            <a:pPr>
              <a:spcBef>
                <a:spcPts val="0"/>
              </a:spcBef>
              <a:defRPr/>
            </a:pPr>
            <a:r>
              <a:rPr lang="en"/>
              <a:t>Flexible, generic mechanisms to program the complete system</a:t>
            </a:r>
            <a:br>
              <a:rPr lang="en"/>
            </a:br>
            <a:r>
              <a:rPr lang="en"/>
              <a:t>Three control points</a:t>
            </a:r>
          </a:p>
          <a:p>
            <a:pPr marL="457200" indent="-228600">
              <a:spcBef>
                <a:spcPts val="0"/>
              </a:spcBef>
              <a:buFontTx/>
              <a:buAutoNum type="arabicPeriod"/>
              <a:defRPr/>
            </a:pPr>
            <a:r>
              <a:rPr lang="en">
                <a:solidFill>
                  <a:srgbClr val="CC0000"/>
                </a:solidFill>
              </a:rPr>
              <a:t>What </a:t>
            </a:r>
            <a:r>
              <a:rPr lang="en"/>
              <a:t>to tap and how to control it ? </a:t>
            </a:r>
            <a:r>
              <a:rPr lang="en" b="1" i="1">
                <a:solidFill>
                  <a:srgbClr val="351C75"/>
                </a:solidFill>
              </a:rPr>
              <a:t>SDN programming model</a:t>
            </a:r>
          </a:p>
          <a:p>
            <a:pPr marL="457200" indent="-228600">
              <a:spcBef>
                <a:spcPts val="0"/>
              </a:spcBef>
              <a:buFontTx/>
              <a:buAutoNum type="arabicPeriod"/>
              <a:defRPr/>
            </a:pPr>
            <a:r>
              <a:rPr lang="en">
                <a:solidFill>
                  <a:srgbClr val="CC0000"/>
                </a:solidFill>
              </a:rPr>
              <a:t>How</a:t>
            </a:r>
            <a:r>
              <a:rPr lang="en"/>
              <a:t> to notify from Middlebox to the SDN controller? (RESTCONF to modify SDN data store)</a:t>
            </a:r>
          </a:p>
          <a:p>
            <a:pPr marL="457200" indent="-228600">
              <a:spcBef>
                <a:spcPts val="0"/>
              </a:spcBef>
              <a:buFontTx/>
              <a:buAutoNum type="arabicPeriod"/>
              <a:defRPr/>
            </a:pPr>
            <a:r>
              <a:rPr lang="en"/>
              <a:t>How to adaptively control the tapping and the original data?</a:t>
            </a:r>
          </a:p>
          <a:p>
            <a:pPr marL="457200" indent="-228600">
              <a:spcBef>
                <a:spcPts val="0"/>
              </a:spcBef>
              <a:buFontTx/>
              <a:buAutoNum type="arabicPeriod"/>
              <a:defRPr/>
            </a:pPr>
            <a:r>
              <a:rPr lang="en"/>
              <a:t>How to program the Middlebox to achieve flexible programing (Bro’s programming model)</a:t>
            </a:r>
          </a:p>
        </p:txBody>
      </p:sp>
      <p:sp>
        <p:nvSpPr>
          <p:cNvPr id="45070" name="Shape 66"/>
          <p:cNvSpPr>
            <a:spLocks noChangeArrowheads="1"/>
          </p:cNvSpPr>
          <p:nvPr/>
        </p:nvSpPr>
        <p:spPr bwMode="auto">
          <a:xfrm>
            <a:off x="2141538" y="955675"/>
            <a:ext cx="2865437" cy="636588"/>
          </a:xfrm>
          <a:prstGeom prst="wedgeRectCallout">
            <a:avLst>
              <a:gd name="adj1" fmla="val 31949"/>
              <a:gd name="adj2" fmla="val 99231"/>
            </a:avLst>
          </a:prstGeom>
          <a:solidFill>
            <a:schemeClr val="bg2"/>
          </a:solidFill>
          <a:ln w="9525">
            <a:solidFill>
              <a:schemeClr val="tx2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charset="0"/>
              </a:rPr>
              <a:t>State updates (RESTCONF/YANG data store  as standard interface)</a:t>
            </a:r>
          </a:p>
        </p:txBody>
      </p:sp>
      <p:sp>
        <p:nvSpPr>
          <p:cNvPr id="17" name="Shape 67"/>
          <p:cNvSpPr/>
          <p:nvPr/>
        </p:nvSpPr>
        <p:spPr>
          <a:xfrm>
            <a:off x="757238" y="2295525"/>
            <a:ext cx="2035175" cy="1754188"/>
          </a:xfrm>
          <a:prstGeom prst="wedgeRectCallout">
            <a:avLst>
              <a:gd name="adj1" fmla="val 54691"/>
              <a:gd name="adj2" fmla="val -76313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/>
          <a:lstStyle/>
          <a:p>
            <a:pPr>
              <a:spcBef>
                <a:spcPts val="0"/>
              </a:spcBef>
              <a:defRPr/>
            </a:pPr>
            <a:r>
              <a:rPr lang="en"/>
              <a:t>FAST (programming approach) to make controller program state transition oblivious </a:t>
            </a:r>
          </a:p>
          <a:p>
            <a:pPr marL="457200" indent="-228600">
              <a:spcBef>
                <a:spcPts val="0"/>
              </a:spcBef>
              <a:buFontTx/>
              <a:buChar char="-"/>
              <a:defRPr/>
            </a:pPr>
            <a:r>
              <a:rPr lang="en"/>
              <a:t>Incremental vs lambda programming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1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0" y="722313"/>
            <a:ext cx="5783263" cy="327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082" name="Subtitle 2"/>
          <p:cNvSpPr txBox="1">
            <a:spLocks/>
          </p:cNvSpPr>
          <p:nvPr/>
        </p:nvSpPr>
        <p:spPr bwMode="auto">
          <a:xfrm>
            <a:off x="141288" y="177800"/>
            <a:ext cx="8848725" cy="544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buFont typeface="Arial" charset="0"/>
              <a:buNone/>
            </a:pPr>
            <a:r>
              <a:rPr lang="en-US" altLang="en-US" u="sng">
                <a:solidFill>
                  <a:srgbClr val="000000"/>
                </a:solidFill>
              </a:rPr>
              <a:t>Programmable DMZ using FAST Maple</a:t>
            </a:r>
          </a:p>
        </p:txBody>
      </p:sp>
      <p:sp>
        <p:nvSpPr>
          <p:cNvPr id="46083" name="Subtitle 2"/>
          <p:cNvSpPr txBox="1">
            <a:spLocks/>
          </p:cNvSpPr>
          <p:nvPr/>
        </p:nvSpPr>
        <p:spPr bwMode="auto">
          <a:xfrm>
            <a:off x="58738" y="920750"/>
            <a:ext cx="5846762" cy="535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27013" indent="-227013"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</a:defRPr>
            </a:lvl1pPr>
            <a:lvl2pPr marL="912813" indent="-227013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buFontTx/>
              <a:buChar char="-"/>
            </a:pPr>
            <a:r>
              <a:rPr lang="en-US" altLang="en-US" sz="2400">
                <a:solidFill>
                  <a:srgbClr val="000000"/>
                </a:solidFill>
              </a:rPr>
              <a:t>Flexible, stateful firewall programmed using Bro</a:t>
            </a:r>
          </a:p>
          <a:p>
            <a:pPr lvl="1" eaLnBrk="1" hangingPunct="1">
              <a:buFontTx/>
              <a:buChar char="-"/>
            </a:pPr>
            <a:r>
              <a:rPr lang="en-US" altLang="en-US" sz="2000">
                <a:solidFill>
                  <a:srgbClr val="000000"/>
                </a:solidFill>
              </a:rPr>
              <a:t>Up to Layer 7 detection</a:t>
            </a:r>
          </a:p>
          <a:p>
            <a:pPr eaLnBrk="1" hangingPunct="1">
              <a:buFontTx/>
              <a:buChar char="-"/>
            </a:pPr>
            <a:r>
              <a:rPr lang="en-US" altLang="en-US" sz="2400">
                <a:solidFill>
                  <a:srgbClr val="000000"/>
                </a:solidFill>
              </a:rPr>
              <a:t>Generic FW state update to SDN controller using RESTCONF</a:t>
            </a:r>
          </a:p>
          <a:p>
            <a:pPr eaLnBrk="1" hangingPunct="1">
              <a:buFontTx/>
              <a:buChar char="-"/>
            </a:pPr>
            <a:r>
              <a:rPr lang="en-US" altLang="en-US" sz="2400">
                <a:solidFill>
                  <a:srgbClr val="000000"/>
                </a:solidFill>
              </a:rPr>
              <a:t>SDN control programming using Maple programming, executed in FAST function store</a:t>
            </a:r>
          </a:p>
          <a:p>
            <a:pPr eaLnBrk="1" hangingPunct="1">
              <a:buFontTx/>
              <a:buChar char="-"/>
            </a:pPr>
            <a:r>
              <a:rPr lang="en-US" altLang="en-US" sz="2400">
                <a:solidFill>
                  <a:srgbClr val="FF0000"/>
                </a:solidFill>
              </a:rPr>
              <a:t>Achievements</a:t>
            </a:r>
            <a:r>
              <a:rPr lang="en-US" altLang="en-US" sz="2400">
                <a:solidFill>
                  <a:srgbClr val="000000"/>
                </a:solidFill>
              </a:rPr>
              <a:t>: only 10s of lines code, for a fully adaptive, highly extensive ScienceDMZ</a:t>
            </a:r>
          </a:p>
          <a:p>
            <a:pPr eaLnBrk="1" hangingPunct="1">
              <a:buFontTx/>
              <a:buChar char="-"/>
            </a:pPr>
            <a:endParaRPr lang="en-US" altLang="en-US" sz="3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5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9363" y="2613025"/>
            <a:ext cx="6927850" cy="4090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106" name="Subtitle 2"/>
          <p:cNvSpPr txBox="1">
            <a:spLocks/>
          </p:cNvSpPr>
          <p:nvPr/>
        </p:nvSpPr>
        <p:spPr bwMode="auto">
          <a:xfrm>
            <a:off x="393700" y="147638"/>
            <a:ext cx="10086975" cy="2355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buFont typeface="Arial" charset="0"/>
              <a:buNone/>
            </a:pPr>
            <a:r>
              <a:rPr lang="en-US" altLang="en-US" u="sng">
                <a:solidFill>
                  <a:srgbClr val="000000"/>
                </a:solidFill>
              </a:rPr>
              <a:t>1Tbps Caltech-StarLight (among two booths)</a:t>
            </a:r>
          </a:p>
          <a:p>
            <a:pPr eaLnBrk="1" hangingPunct="1">
              <a:buFont typeface="Arial" charset="0"/>
              <a:buNone/>
            </a:pPr>
            <a:endParaRPr lang="en-US" altLang="en-US" sz="2400" u="sng">
              <a:solidFill>
                <a:srgbClr val="000000"/>
              </a:solidFill>
            </a:endParaRPr>
          </a:p>
          <a:p>
            <a:pPr eaLnBrk="1" hangingPunct="1">
              <a:buFont typeface="Arial" charset="0"/>
              <a:buNone/>
            </a:pPr>
            <a:r>
              <a:rPr lang="en-US" altLang="en-US" sz="2400">
                <a:solidFill>
                  <a:srgbClr val="000000"/>
                </a:solidFill>
              </a:rPr>
              <a:t>SCinet has provided DCI inter-booth connection with a total of 8 x 100G links</a:t>
            </a:r>
            <a:endParaRPr lang="en-US" altLang="en-US" sz="2400" u="sng">
              <a:solidFill>
                <a:srgbClr val="000000"/>
              </a:solidFill>
            </a:endParaRPr>
          </a:p>
          <a:p>
            <a:pPr eaLnBrk="1" hangingPunct="1">
              <a:buFont typeface="Arial" charset="0"/>
              <a:buNone/>
            </a:pPr>
            <a:r>
              <a:rPr lang="en-US" altLang="en-US" sz="2400">
                <a:solidFill>
                  <a:srgbClr val="000000"/>
                </a:solidFill>
              </a:rPr>
              <a:t>RoCE based data transfers</a:t>
            </a:r>
          </a:p>
          <a:p>
            <a:pPr eaLnBrk="1" hangingPunct="1">
              <a:buFont typeface="Arial" charset="0"/>
              <a:buNone/>
            </a:pPr>
            <a:r>
              <a:rPr lang="en-US" altLang="en-US" sz="2400">
                <a:solidFill>
                  <a:srgbClr val="000000"/>
                </a:solidFill>
              </a:rPr>
              <a:t>A proof of concept to demonstrate the current system capability and </a:t>
            </a:r>
          </a:p>
          <a:p>
            <a:pPr eaLnBrk="1" hangingPunct="1">
              <a:buFont typeface="Arial" charset="0"/>
              <a:buNone/>
            </a:pPr>
            <a:endParaRPr lang="en-US" altLang="en-US" sz="24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3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2900" y="0"/>
            <a:ext cx="89662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Subtitle 2"/>
          <p:cNvSpPr txBox="1">
            <a:spLocks/>
          </p:cNvSpPr>
          <p:nvPr/>
        </p:nvSpPr>
        <p:spPr bwMode="auto">
          <a:xfrm>
            <a:off x="520700" y="147638"/>
            <a:ext cx="11085513" cy="2820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buFont typeface="Arial" charset="0"/>
              <a:buNone/>
            </a:pPr>
            <a:r>
              <a:rPr lang="en-US" altLang="en-US" u="sng">
                <a:solidFill>
                  <a:srgbClr val="000000"/>
                </a:solidFill>
              </a:rPr>
              <a:t>1Tbps Caltech - Caltech</a:t>
            </a:r>
          </a:p>
          <a:p>
            <a:pPr eaLnBrk="1" hangingPunct="1">
              <a:buFont typeface="Arial" charset="0"/>
              <a:buNone/>
            </a:pPr>
            <a:endParaRPr lang="en-US" altLang="en-US" sz="2400" u="sng">
              <a:solidFill>
                <a:srgbClr val="000000"/>
              </a:solidFill>
            </a:endParaRPr>
          </a:p>
          <a:p>
            <a:pPr eaLnBrk="1" hangingPunct="1">
              <a:buFont typeface="Arial" charset="0"/>
              <a:buNone/>
            </a:pPr>
            <a:r>
              <a:rPr lang="en-US" altLang="en-US" sz="2400">
                <a:solidFill>
                  <a:srgbClr val="000000"/>
                </a:solidFill>
              </a:rPr>
              <a:t>Cisco has provided DCI inter-booth connection with a total of 10 x 100G links</a:t>
            </a:r>
            <a:endParaRPr lang="en-US" altLang="en-US" sz="2400" u="sng">
              <a:solidFill>
                <a:srgbClr val="000000"/>
              </a:solidFill>
            </a:endParaRPr>
          </a:p>
          <a:p>
            <a:pPr eaLnBrk="1" hangingPunct="1">
              <a:buFont typeface="Arial" charset="0"/>
              <a:buNone/>
            </a:pPr>
            <a:endParaRPr lang="en-US" altLang="en-US" sz="2400">
              <a:solidFill>
                <a:srgbClr val="000000"/>
              </a:solidFill>
            </a:endParaRPr>
          </a:p>
          <a:p>
            <a:pPr eaLnBrk="1" hangingPunct="1">
              <a:buFont typeface="Arial" charset="0"/>
              <a:buNone/>
            </a:pPr>
            <a:r>
              <a:rPr lang="en-US" altLang="en-US" sz="2400">
                <a:solidFill>
                  <a:srgbClr val="000000"/>
                </a:solidFill>
              </a:rPr>
              <a:t>Transfer Application:</a:t>
            </a:r>
          </a:p>
          <a:p>
            <a:pPr eaLnBrk="1" hangingPunct="1">
              <a:buFont typeface="Arial" charset="0"/>
              <a:buNone/>
            </a:pPr>
            <a:r>
              <a:rPr lang="en-US" altLang="en-US" sz="2400">
                <a:solidFill>
                  <a:srgbClr val="000000"/>
                </a:solidFill>
              </a:rPr>
              <a:t>FDT: TCP/IP based application for data transfers</a:t>
            </a:r>
          </a:p>
          <a:p>
            <a:pPr eaLnBrk="1" hangingPunct="1">
              <a:buFont typeface="Arial" charset="0"/>
              <a:buNone/>
            </a:pPr>
            <a:endParaRPr lang="en-US" altLang="en-US" sz="2400">
              <a:solidFill>
                <a:srgbClr val="000000"/>
              </a:solidFill>
            </a:endParaRPr>
          </a:p>
          <a:p>
            <a:pPr eaLnBrk="1" hangingPunct="1">
              <a:buFont typeface="Arial" charset="0"/>
              <a:buNone/>
            </a:pPr>
            <a:endParaRPr lang="en-US" altLang="en-US" sz="2400">
              <a:solidFill>
                <a:srgbClr val="000000"/>
              </a:solidFill>
            </a:endParaRPr>
          </a:p>
          <a:p>
            <a:pPr eaLnBrk="1" hangingPunct="1">
              <a:buFont typeface="Arial" charset="0"/>
              <a:buNone/>
            </a:pPr>
            <a:endParaRPr lang="en-US" altLang="en-US" sz="2400">
              <a:solidFill>
                <a:srgbClr val="000000"/>
              </a:solidFill>
            </a:endParaRPr>
          </a:p>
          <a:p>
            <a:pPr eaLnBrk="1" hangingPunct="1">
              <a:buFont typeface="Arial" charset="0"/>
              <a:buNone/>
            </a:pPr>
            <a:endParaRPr lang="en-US" altLang="en-US" sz="2400">
              <a:solidFill>
                <a:srgbClr val="000000"/>
              </a:solidFill>
            </a:endParaRPr>
          </a:p>
          <a:p>
            <a:pPr eaLnBrk="1" hangingPunct="1">
              <a:buFont typeface="Arial" charset="0"/>
              <a:buNone/>
            </a:pPr>
            <a:endParaRPr lang="en-US" altLang="en-US" sz="2400">
              <a:solidFill>
                <a:srgbClr val="000000"/>
              </a:solidFill>
            </a:endParaRPr>
          </a:p>
        </p:txBody>
      </p:sp>
      <p:pic>
        <p:nvPicPr>
          <p:cNvPr id="48130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475" y="3463925"/>
            <a:ext cx="8081963" cy="3176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Title 1"/>
          <p:cNvSpPr>
            <a:spLocks noGrp="1"/>
          </p:cNvSpPr>
          <p:nvPr>
            <p:ph type="title"/>
          </p:nvPr>
        </p:nvSpPr>
        <p:spPr>
          <a:xfrm>
            <a:off x="585788" y="247650"/>
            <a:ext cx="10515600" cy="1325563"/>
          </a:xfrm>
        </p:spPr>
        <p:txBody>
          <a:bodyPr/>
          <a:lstStyle/>
          <a:p>
            <a:pPr eaLnBrk="1" hangingPunct="1"/>
            <a:r>
              <a:rPr lang="en-US" altLang="en-US" u="sng"/>
              <a:t>Traffic monitoring</a:t>
            </a:r>
          </a:p>
        </p:txBody>
      </p:sp>
      <p:sp>
        <p:nvSpPr>
          <p:cNvPr id="25603" name="Content Placeholder 2"/>
          <p:cNvSpPr>
            <a:spLocks noGrp="1"/>
          </p:cNvSpPr>
          <p:nvPr>
            <p:ph idx="1"/>
          </p:nvPr>
        </p:nvSpPr>
        <p:spPr>
          <a:xfrm>
            <a:off x="720725" y="1490663"/>
            <a:ext cx="10515600" cy="4351337"/>
          </a:xfrm>
        </p:spPr>
        <p:txBody>
          <a:bodyPr/>
          <a:lstStyle/>
          <a:p>
            <a:pPr eaLnBrk="1" hangingPunct="1">
              <a:buFont typeface="Arial" panose="020B0604020202020204" pitchFamily="34" charset="0"/>
              <a:buChar char="•"/>
              <a:defRPr/>
            </a:pPr>
            <a:r>
              <a:rPr lang="en-US" altLang="en-US" dirty="0" smtClean="0"/>
              <a:t>OpenFlow STATS</a:t>
            </a:r>
          </a:p>
          <a:p>
            <a:pPr eaLnBrk="1" hangingPunct="1">
              <a:buFont typeface="Arial" panose="020B0604020202020204" pitchFamily="34" charset="0"/>
              <a:buChar char="•"/>
              <a:defRPr/>
            </a:pPr>
            <a:r>
              <a:rPr lang="en-US" altLang="en-US" dirty="0" err="1" smtClean="0"/>
              <a:t>sFLOW</a:t>
            </a:r>
            <a:r>
              <a:rPr lang="en-US" altLang="en-US" dirty="0" smtClean="0"/>
              <a:t> (</a:t>
            </a:r>
            <a:r>
              <a:rPr lang="en-US" altLang="en-US" dirty="0" err="1" smtClean="0"/>
              <a:t>inmon</a:t>
            </a:r>
            <a:r>
              <a:rPr lang="en-US" altLang="en-US" dirty="0" smtClean="0"/>
              <a:t>)</a:t>
            </a:r>
          </a:p>
          <a:p>
            <a:pPr eaLnBrk="1" hangingPunct="1">
              <a:buFont typeface="Arial" panose="020B0604020202020204" pitchFamily="34" charset="0"/>
              <a:buChar char="•"/>
              <a:defRPr/>
            </a:pPr>
            <a:r>
              <a:rPr lang="en-US" altLang="en-US" dirty="0" err="1" smtClean="0"/>
              <a:t>Maddash</a:t>
            </a:r>
            <a:endParaRPr lang="en-US" altLang="en-US" dirty="0" smtClean="0"/>
          </a:p>
          <a:p>
            <a:pPr marL="0" indent="0" eaLnBrk="1" hangingPunct="1">
              <a:buFont typeface="Arial" panose="020B0604020202020204" pitchFamily="34" charset="0"/>
              <a:buNone/>
              <a:defRPr/>
            </a:pPr>
            <a:endParaRPr lang="en-US" altLang="en-US" dirty="0" smtClean="0"/>
          </a:p>
          <a:p>
            <a:pPr marL="0" indent="0" eaLnBrk="1" hangingPunct="1">
              <a:buFont typeface="Arial" panose="020B0604020202020204" pitchFamily="34" charset="0"/>
              <a:buNone/>
              <a:defRPr/>
            </a:pPr>
            <a:endParaRPr lang="en-US" altLang="en-US" dirty="0" smtClean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0178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Title 1"/>
          <p:cNvSpPr>
            <a:spLocks noGrp="1"/>
          </p:cNvSpPr>
          <p:nvPr>
            <p:ph type="title"/>
          </p:nvPr>
        </p:nvSpPr>
        <p:spPr>
          <a:xfrm>
            <a:off x="317500" y="149225"/>
            <a:ext cx="10515600" cy="688975"/>
          </a:xfrm>
        </p:spPr>
        <p:txBody>
          <a:bodyPr/>
          <a:lstStyle/>
          <a:p>
            <a:pPr eaLnBrk="1" hangingPunct="1"/>
            <a:r>
              <a:rPr lang="en-US" altLang="en-US" sz="2800" b="1" u="sng"/>
              <a:t>FASTMapleNet: Easy-to-Program SDN Network for Scientists and Beyond</a:t>
            </a:r>
            <a:endParaRPr lang="en-US" altLang="en-US" sz="2800" b="1" i="1" u="sng"/>
          </a:p>
        </p:txBody>
      </p:sp>
      <p:sp>
        <p:nvSpPr>
          <p:cNvPr id="51202" name="Content Placeholder 2"/>
          <p:cNvSpPr>
            <a:spLocks noGrp="1"/>
          </p:cNvSpPr>
          <p:nvPr>
            <p:ph idx="1"/>
          </p:nvPr>
        </p:nvSpPr>
        <p:spPr>
          <a:xfrm>
            <a:off x="661988" y="915988"/>
            <a:ext cx="10515600" cy="5595937"/>
          </a:xfrm>
        </p:spPr>
        <p:txBody>
          <a:bodyPr/>
          <a:lstStyle/>
          <a:p>
            <a:pPr marL="0" indent="0" eaLnBrk="1" hangingPunct="1">
              <a:buFont typeface="Arial" charset="0"/>
              <a:buNone/>
            </a:pPr>
            <a:r>
              <a:rPr lang="en-US" altLang="en-US"/>
              <a:t>Powerful state of the art, generic tools to substantially simplify SDN programming</a:t>
            </a:r>
          </a:p>
          <a:p>
            <a:pPr lvl="1" eaLnBrk="1" hangingPunct="1"/>
            <a:r>
              <a:rPr lang="en-US" altLang="en-US"/>
              <a:t>FAST function store</a:t>
            </a:r>
          </a:p>
          <a:p>
            <a:pPr lvl="2" eaLnBrk="1" hangingPunct="1"/>
            <a:r>
              <a:rPr lang="en-US" altLang="en-US"/>
              <a:t>Automatic track execution dependency.</a:t>
            </a:r>
          </a:p>
          <a:p>
            <a:pPr lvl="2" eaLnBrk="1" hangingPunct="1"/>
            <a:r>
              <a:rPr lang="en-US" altLang="en-US"/>
              <a:t>Automatic cleanup, re-execute, schedule network services (intent ++)</a:t>
            </a:r>
          </a:p>
          <a:p>
            <a:pPr lvl="2" eaLnBrk="1" hangingPunct="1"/>
            <a:r>
              <a:rPr lang="en-US" altLang="en-US"/>
              <a:t>Host generic network functions</a:t>
            </a:r>
          </a:p>
          <a:p>
            <a:pPr lvl="2" eaLnBrk="1" hangingPunct="1"/>
            <a:endParaRPr lang="en-US" altLang="en-US"/>
          </a:p>
          <a:p>
            <a:pPr lvl="1" eaLnBrk="1" hangingPunct="1"/>
            <a:r>
              <a:rPr lang="en-US" altLang="en-US"/>
              <a:t>Maple programming as "omnipresence" programming</a:t>
            </a:r>
          </a:p>
          <a:p>
            <a:pPr lvl="2" eaLnBrk="1" hangingPunct="1"/>
            <a:r>
              <a:rPr lang="en-US" altLang="en-US"/>
              <a:t>Programmer sees (logically) each and every packet</a:t>
            </a:r>
          </a:p>
          <a:p>
            <a:pPr lvl="2" eaLnBrk="1" hangingPunct="1"/>
            <a:r>
              <a:rPr lang="en-US" altLang="en-US"/>
              <a:t>High-level, completely south-bound agnostic</a:t>
            </a:r>
          </a:p>
          <a:p>
            <a:pPr lvl="2" eaLnBrk="1" hangingPunct="1"/>
            <a:r>
              <a:rPr lang="en-US" altLang="en-US"/>
              <a:t>Integrated access control supporting per-user or role based programming</a:t>
            </a:r>
          </a:p>
          <a:p>
            <a:pPr lvl="1" eaLnBrk="1" hangingPunct="1"/>
            <a:r>
              <a:rPr lang="en-US" altLang="en-US"/>
              <a:t>Web based IDE</a:t>
            </a:r>
          </a:p>
          <a:p>
            <a:pPr lvl="2" eaLnBrk="1" hangingPunct="1"/>
            <a:r>
              <a:rPr lang="en-US" altLang="en-US"/>
              <a:t>Simplest approach to achieve a science problem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5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975" y="922338"/>
            <a:ext cx="10552113" cy="5935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2226" name="Subtitle 2"/>
          <p:cNvSpPr txBox="1">
            <a:spLocks/>
          </p:cNvSpPr>
          <p:nvPr/>
        </p:nvSpPr>
        <p:spPr bwMode="auto">
          <a:xfrm>
            <a:off x="141288" y="177800"/>
            <a:ext cx="8848725" cy="544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buFont typeface="Arial" charset="0"/>
              <a:buNone/>
            </a:pPr>
            <a:r>
              <a:rPr lang="en-US" altLang="en-US" u="sng">
                <a:solidFill>
                  <a:srgbClr val="000000"/>
                </a:solidFill>
              </a:rPr>
              <a:t>Programmable DMZ using FAST Maple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47"/>
          <p:cNvSpPr>
            <a:spLocks noChangeArrowheads="1"/>
          </p:cNvSpPr>
          <p:nvPr/>
        </p:nvSpPr>
        <p:spPr bwMode="auto">
          <a:xfrm>
            <a:off x="2824163" y="207963"/>
            <a:ext cx="652462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GB" altLang="en-US" sz="3200">
                <a:latin typeface="Arial" charset="0"/>
              </a:rPr>
              <a:t>WAN and Inter-booth Connections</a:t>
            </a:r>
          </a:p>
        </p:txBody>
      </p:sp>
      <p:pic>
        <p:nvPicPr>
          <p:cNvPr id="29698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4300" y="1074738"/>
            <a:ext cx="9780588" cy="536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Subtitle 2"/>
          <p:cNvSpPr txBox="1">
            <a:spLocks/>
          </p:cNvSpPr>
          <p:nvPr/>
        </p:nvSpPr>
        <p:spPr bwMode="auto">
          <a:xfrm>
            <a:off x="12700" y="147638"/>
            <a:ext cx="4614863" cy="6646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buFont typeface="Arial" charset="0"/>
              <a:buNone/>
            </a:pPr>
            <a:r>
              <a:rPr lang="en-US" altLang="en-US" u="sng">
                <a:solidFill>
                  <a:srgbClr val="000000"/>
                </a:solidFill>
              </a:rPr>
              <a:t>PRP WAN Connections</a:t>
            </a:r>
          </a:p>
          <a:p>
            <a:pPr eaLnBrk="1" hangingPunct="1">
              <a:buFont typeface="Arial" charset="0"/>
              <a:buNone/>
            </a:pPr>
            <a:r>
              <a:rPr lang="en-US" altLang="en-US" sz="2400">
                <a:solidFill>
                  <a:srgbClr val="000000"/>
                </a:solidFill>
              </a:rPr>
              <a:t>Los Angeles</a:t>
            </a:r>
          </a:p>
          <a:p>
            <a:pPr eaLnBrk="1" hangingPunct="1"/>
            <a:r>
              <a:rPr lang="en-US" altLang="en-US" sz="2400">
                <a:solidFill>
                  <a:srgbClr val="000000"/>
                </a:solidFill>
              </a:rPr>
              <a:t>3 x 100GE links at 818 Los Angeles</a:t>
            </a:r>
          </a:p>
          <a:p>
            <a:pPr lvl="1" eaLnBrk="1" hangingPunct="1"/>
            <a:r>
              <a:rPr lang="en-US" altLang="en-US" sz="2000">
                <a:solidFill>
                  <a:srgbClr val="000000"/>
                </a:solidFill>
              </a:rPr>
              <a:t>Shared among CENIC connected sites</a:t>
            </a:r>
          </a:p>
          <a:p>
            <a:pPr eaLnBrk="1" hangingPunct="1"/>
            <a:r>
              <a:rPr lang="en-US" altLang="en-US" sz="2400">
                <a:solidFill>
                  <a:srgbClr val="000000"/>
                </a:solidFill>
              </a:rPr>
              <a:t>1 x 100GE (600-&gt;818) Los Angeles</a:t>
            </a:r>
          </a:p>
          <a:p>
            <a:pPr lvl="1" eaLnBrk="1" hangingPunct="1"/>
            <a:r>
              <a:rPr lang="en-US" altLang="en-US" sz="2000">
                <a:solidFill>
                  <a:srgbClr val="000000"/>
                </a:solidFill>
              </a:rPr>
              <a:t>Dedicated for Caltech</a:t>
            </a:r>
          </a:p>
          <a:p>
            <a:pPr eaLnBrk="1" hangingPunct="1">
              <a:buFont typeface="Arial" charset="0"/>
              <a:buNone/>
            </a:pPr>
            <a:r>
              <a:rPr lang="en-US" altLang="en-US" sz="2400">
                <a:solidFill>
                  <a:srgbClr val="000000"/>
                </a:solidFill>
              </a:rPr>
              <a:t>Sunnyvale</a:t>
            </a:r>
          </a:p>
          <a:p>
            <a:pPr eaLnBrk="1" hangingPunct="1"/>
            <a:r>
              <a:rPr lang="en-US" altLang="en-US" sz="2400">
                <a:solidFill>
                  <a:srgbClr val="000000"/>
                </a:solidFill>
              </a:rPr>
              <a:t>3 x 100GE links</a:t>
            </a:r>
          </a:p>
          <a:p>
            <a:pPr lvl="1" eaLnBrk="1" hangingPunct="1"/>
            <a:r>
              <a:rPr lang="en-US" altLang="en-US">
                <a:solidFill>
                  <a:srgbClr val="000000"/>
                </a:solidFill>
              </a:rPr>
              <a:t>Shared among (UCSC, CENIC perfSONAR)</a:t>
            </a:r>
          </a:p>
          <a:p>
            <a:pPr lvl="1" eaLnBrk="1" hangingPunct="1"/>
            <a:r>
              <a:rPr lang="en-US" altLang="en-US">
                <a:solidFill>
                  <a:srgbClr val="000000"/>
                </a:solidFill>
              </a:rPr>
              <a:t>Other campuses …</a:t>
            </a:r>
          </a:p>
          <a:p>
            <a:pPr eaLnBrk="1" hangingPunct="1">
              <a:buFont typeface="Arial" charset="0"/>
              <a:buNone/>
            </a:pPr>
            <a:r>
              <a:rPr lang="en-US" altLang="en-US" sz="2400">
                <a:solidFill>
                  <a:srgbClr val="000000"/>
                </a:solidFill>
              </a:rPr>
              <a:t>Layer2 Infrastructure</a:t>
            </a:r>
          </a:p>
          <a:p>
            <a:pPr lvl="1" eaLnBrk="1" hangingPunct="1"/>
            <a:r>
              <a:rPr lang="en-US" altLang="en-US">
                <a:solidFill>
                  <a:srgbClr val="000000"/>
                </a:solidFill>
              </a:rPr>
              <a:t>	6 Vlans</a:t>
            </a:r>
          </a:p>
        </p:txBody>
      </p:sp>
      <p:pic>
        <p:nvPicPr>
          <p:cNvPr id="3072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2913" y="527050"/>
            <a:ext cx="7939087" cy="536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Subtitle 2"/>
          <p:cNvSpPr txBox="1">
            <a:spLocks/>
          </p:cNvSpPr>
          <p:nvPr/>
        </p:nvSpPr>
        <p:spPr bwMode="auto">
          <a:xfrm>
            <a:off x="12700" y="147638"/>
            <a:ext cx="5108575" cy="6646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lnSpc>
                <a:spcPct val="80000"/>
              </a:lnSpc>
              <a:buFont typeface="Arial" charset="0"/>
              <a:buNone/>
            </a:pPr>
            <a:r>
              <a:rPr lang="en-US" altLang="en-US" sz="2600" u="sng">
                <a:solidFill>
                  <a:srgbClr val="000000"/>
                </a:solidFill>
              </a:rPr>
              <a:t>Booth Connections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200">
                <a:solidFill>
                  <a:srgbClr val="000000"/>
                </a:solidFill>
              </a:rPr>
              <a:t>All the connections to booths are through the OTN Metro DCI Connections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200">
                <a:solidFill>
                  <a:srgbClr val="000000"/>
                </a:solidFill>
              </a:rPr>
              <a:t>1Tbps Booths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200">
                <a:solidFill>
                  <a:srgbClr val="000000"/>
                </a:solidFill>
              </a:rPr>
              <a:t>Caltech           Caltech</a:t>
            </a:r>
            <a:endParaRPr lang="en-US" altLang="en-US" sz="2200">
              <a:solidFill>
                <a:srgbClr val="000000"/>
              </a:solidFill>
              <a:sym typeface="Wingdings" charset="2"/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altLang="en-US" sz="2200">
                <a:solidFill>
                  <a:srgbClr val="000000"/>
                </a:solidFill>
                <a:sym typeface="Wingdings" charset="2"/>
              </a:rPr>
              <a:t>Caltech</a:t>
            </a:r>
            <a:r>
              <a:rPr lang="en-US" altLang="en-US" sz="2200">
                <a:solidFill>
                  <a:srgbClr val="000000"/>
                </a:solidFill>
              </a:rPr>
              <a:t>           StarLight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200">
                <a:solidFill>
                  <a:srgbClr val="000000"/>
                </a:solidFill>
              </a:rPr>
              <a:t>SCinet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200">
                <a:solidFill>
                  <a:srgbClr val="000000"/>
                </a:solidFill>
              </a:rPr>
              <a:t>100GE Booths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200">
                <a:solidFill>
                  <a:srgbClr val="000000"/>
                </a:solidFill>
              </a:rPr>
              <a:t>UMich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200">
                <a:solidFill>
                  <a:srgbClr val="000000"/>
                </a:solidFill>
              </a:rPr>
              <a:t>Vanderbilt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200">
                <a:solidFill>
                  <a:srgbClr val="000000"/>
                </a:solidFill>
              </a:rPr>
              <a:t>SDSC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200">
                <a:solidFill>
                  <a:srgbClr val="000000"/>
                </a:solidFill>
              </a:rPr>
              <a:t>Dell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200">
                <a:solidFill>
                  <a:srgbClr val="000000"/>
                </a:solidFill>
              </a:rPr>
              <a:t>2CRSi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200">
                <a:solidFill>
                  <a:srgbClr val="000000"/>
                </a:solidFill>
              </a:rPr>
              <a:t>Ethernet Alliance</a:t>
            </a:r>
          </a:p>
          <a:p>
            <a:pPr eaLnBrk="1" hangingPunct="1">
              <a:lnSpc>
                <a:spcPct val="80000"/>
              </a:lnSpc>
              <a:buFont typeface="Arial" charset="0"/>
              <a:buNone/>
            </a:pPr>
            <a:r>
              <a:rPr lang="en-US" altLang="en-US" sz="2200">
                <a:solidFill>
                  <a:srgbClr val="000000"/>
                </a:solidFill>
              </a:rPr>
              <a:t>Connections 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200">
                <a:solidFill>
                  <a:srgbClr val="000000"/>
                </a:solidFill>
              </a:rPr>
              <a:t>5 x WAN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200">
                <a:solidFill>
                  <a:srgbClr val="000000"/>
                </a:solidFill>
              </a:rPr>
              <a:t>7 x Dark Fiber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200">
                <a:solidFill>
                  <a:srgbClr val="000000"/>
                </a:solidFill>
              </a:rPr>
              <a:t>2 x 1Tbps</a:t>
            </a:r>
            <a:endParaRPr lang="en-US" altLang="en-US" sz="2200" u="sng">
              <a:solidFill>
                <a:srgbClr val="000000"/>
              </a:solidFill>
            </a:endParaRPr>
          </a:p>
        </p:txBody>
      </p:sp>
      <p:sp>
        <p:nvSpPr>
          <p:cNvPr id="4" name="Left-Right Arrow 3"/>
          <p:cNvSpPr/>
          <p:nvPr/>
        </p:nvSpPr>
        <p:spPr>
          <a:xfrm>
            <a:off x="1814513" y="1646238"/>
            <a:ext cx="436562" cy="211137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en-US" sz="1800">
              <a:solidFill>
                <a:srgbClr val="FFFFFF"/>
              </a:solidFill>
              <a:ea typeface="Arial" charset="0"/>
              <a:cs typeface="Arial" charset="0"/>
            </a:endParaRPr>
          </a:p>
        </p:txBody>
      </p:sp>
      <p:sp>
        <p:nvSpPr>
          <p:cNvPr id="6" name="Left-Right Arrow 5"/>
          <p:cNvSpPr/>
          <p:nvPr/>
        </p:nvSpPr>
        <p:spPr>
          <a:xfrm>
            <a:off x="1814513" y="1995488"/>
            <a:ext cx="436562" cy="211137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en-US" sz="1800">
              <a:solidFill>
                <a:srgbClr val="FFFFFF"/>
              </a:solidFill>
              <a:ea typeface="Arial" charset="0"/>
              <a:cs typeface="Arial" charset="0"/>
            </a:endParaRPr>
          </a:p>
        </p:txBody>
      </p:sp>
      <p:pic>
        <p:nvPicPr>
          <p:cNvPr id="31748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6575" y="42863"/>
            <a:ext cx="69596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Subtitle 2"/>
          <p:cNvSpPr txBox="1">
            <a:spLocks/>
          </p:cNvSpPr>
          <p:nvPr/>
        </p:nvSpPr>
        <p:spPr bwMode="auto">
          <a:xfrm>
            <a:off x="12700" y="147638"/>
            <a:ext cx="5108575" cy="6646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buFont typeface="Arial" charset="0"/>
              <a:buNone/>
            </a:pPr>
            <a:r>
              <a:rPr lang="en-US" altLang="en-US" u="sng">
                <a:solidFill>
                  <a:srgbClr val="000000"/>
                </a:solidFill>
              </a:rPr>
              <a:t>Connection to Brazil</a:t>
            </a:r>
          </a:p>
          <a:p>
            <a:pPr eaLnBrk="1" hangingPunct="1"/>
            <a:r>
              <a:rPr lang="en-US" altLang="en-US" sz="2400">
                <a:solidFill>
                  <a:srgbClr val="000000"/>
                </a:solidFill>
              </a:rPr>
              <a:t>100G dedicated connection to FIU</a:t>
            </a:r>
          </a:p>
          <a:p>
            <a:pPr eaLnBrk="1" hangingPunct="1"/>
            <a:r>
              <a:rPr lang="en-US" altLang="en-US" sz="2400">
                <a:solidFill>
                  <a:srgbClr val="000000"/>
                </a:solidFill>
              </a:rPr>
              <a:t>FIU connects to ANSP and UNESP at 100G from Miami</a:t>
            </a:r>
          </a:p>
          <a:p>
            <a:pPr eaLnBrk="1" hangingPunct="1">
              <a:buFont typeface="Arial" charset="0"/>
              <a:buNone/>
            </a:pPr>
            <a:endParaRPr lang="en-US" altLang="en-US" sz="2400">
              <a:solidFill>
                <a:srgbClr val="000000"/>
              </a:solidFill>
            </a:endParaRPr>
          </a:p>
          <a:p>
            <a:pPr eaLnBrk="1" hangingPunct="1">
              <a:buFont typeface="Arial" charset="0"/>
              <a:buNone/>
            </a:pPr>
            <a:r>
              <a:rPr lang="en-US" altLang="en-US" sz="2400" u="sng">
                <a:solidFill>
                  <a:srgbClr val="000000"/>
                </a:solidFill>
              </a:rPr>
              <a:t>100G Demonstration Plans</a:t>
            </a:r>
          </a:p>
          <a:p>
            <a:pPr eaLnBrk="1" hangingPunct="1"/>
            <a:r>
              <a:rPr lang="en-US" altLang="en-US" sz="2400">
                <a:solidFill>
                  <a:srgbClr val="000000"/>
                </a:solidFill>
              </a:rPr>
              <a:t>Caltech-FIU Network to Network</a:t>
            </a:r>
          </a:p>
          <a:p>
            <a:pPr eaLnBrk="1" hangingPunct="1"/>
            <a:r>
              <a:rPr lang="en-US" altLang="en-US" sz="2400">
                <a:solidFill>
                  <a:srgbClr val="000000"/>
                </a:solidFill>
              </a:rPr>
              <a:t>Caltech-UNESP</a:t>
            </a:r>
          </a:p>
          <a:p>
            <a:pPr lvl="1" eaLnBrk="1" hangingPunct="1"/>
            <a:r>
              <a:rPr lang="en-US" altLang="en-US" sz="2000">
                <a:solidFill>
                  <a:srgbClr val="000000"/>
                </a:solidFill>
              </a:rPr>
              <a:t>Network – Network</a:t>
            </a:r>
          </a:p>
          <a:p>
            <a:pPr eaLnBrk="1" hangingPunct="1"/>
            <a:r>
              <a:rPr lang="en-US" altLang="en-US" sz="2400">
                <a:solidFill>
                  <a:srgbClr val="000000"/>
                </a:solidFill>
              </a:rPr>
              <a:t>FIU to Compute Canada </a:t>
            </a:r>
          </a:p>
          <a:p>
            <a:pPr eaLnBrk="1" hangingPunct="1">
              <a:buFont typeface="Arial" charset="0"/>
              <a:buNone/>
            </a:pPr>
            <a:r>
              <a:rPr lang="en-US" altLang="en-US" sz="2400">
                <a:solidFill>
                  <a:srgbClr val="000000"/>
                </a:solidFill>
              </a:rPr>
              <a:t>    via StarLight</a:t>
            </a:r>
          </a:p>
          <a:p>
            <a:pPr eaLnBrk="1" hangingPunct="1">
              <a:buFont typeface="Arial" charset="0"/>
              <a:buNone/>
            </a:pPr>
            <a:endParaRPr lang="en-US" altLang="en-US" sz="2400">
              <a:solidFill>
                <a:srgbClr val="000000"/>
              </a:solidFill>
            </a:endParaRPr>
          </a:p>
          <a:p>
            <a:pPr eaLnBrk="1" hangingPunct="1">
              <a:buFont typeface="Arial" charset="0"/>
              <a:buNone/>
            </a:pPr>
            <a:endParaRPr lang="en-US" altLang="en-US" sz="2400">
              <a:solidFill>
                <a:srgbClr val="000000"/>
              </a:solidFill>
            </a:endParaRPr>
          </a:p>
        </p:txBody>
      </p:sp>
      <p:pic>
        <p:nvPicPr>
          <p:cNvPr id="32770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5975" y="485775"/>
            <a:ext cx="8836025" cy="5970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Content Placeholder 2"/>
          <p:cNvSpPr>
            <a:spLocks noGrp="1"/>
          </p:cNvSpPr>
          <p:nvPr>
            <p:ph idx="1"/>
          </p:nvPr>
        </p:nvSpPr>
        <p:spPr>
          <a:xfrm>
            <a:off x="2232025" y="2081213"/>
            <a:ext cx="6958013" cy="1562100"/>
          </a:xfrm>
        </p:spPr>
        <p:txBody>
          <a:bodyPr/>
          <a:lstStyle/>
          <a:p>
            <a:pPr marL="0" indent="0" algn="ctr" eaLnBrk="1" hangingPunct="1">
              <a:buFont typeface="Arial" charset="0"/>
              <a:buNone/>
            </a:pPr>
            <a:r>
              <a:rPr lang="en-US" altLang="en-US" sz="4400"/>
              <a:t>List of Demonstrations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/>
          <p:cNvSpPr txBox="1">
            <a:spLocks/>
          </p:cNvSpPr>
          <p:nvPr/>
        </p:nvSpPr>
        <p:spPr>
          <a:xfrm>
            <a:off x="457200" y="360363"/>
            <a:ext cx="8216900" cy="5940425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u="sng" dirty="0" smtClean="0">
                <a:solidFill>
                  <a:srgbClr val="002060"/>
                </a:solidFill>
              </a:rPr>
              <a:t>SDN</a:t>
            </a:r>
          </a:p>
          <a:p>
            <a:pPr lvl="1" fontAlgn="auto">
              <a:spcAft>
                <a:spcPts val="0"/>
              </a:spcAft>
              <a:defRPr/>
            </a:pPr>
            <a:r>
              <a:rPr lang="en-US" dirty="0" smtClean="0">
                <a:solidFill>
                  <a:prstClr val="black"/>
                </a:solidFill>
              </a:rPr>
              <a:t>Infrastructure at SC fully programmable using the SDN controller</a:t>
            </a:r>
          </a:p>
          <a:p>
            <a:pPr lvl="1" fontAlgn="auto">
              <a:spcAft>
                <a:spcPts val="0"/>
              </a:spcAft>
              <a:defRPr/>
            </a:pPr>
            <a:r>
              <a:rPr lang="en-US" dirty="0" smtClean="0">
                <a:solidFill>
                  <a:prstClr val="black"/>
                </a:solidFill>
              </a:rPr>
              <a:t>Flow </a:t>
            </a:r>
            <a:r>
              <a:rPr lang="en-US" dirty="0">
                <a:solidFill>
                  <a:prstClr val="black"/>
                </a:solidFill>
              </a:rPr>
              <a:t>installation using</a:t>
            </a:r>
            <a:r>
              <a:rPr lang="en-US" dirty="0" smtClean="0">
                <a:solidFill>
                  <a:prstClr val="black"/>
                </a:solidFill>
              </a:rPr>
              <a:t>:</a:t>
            </a:r>
          </a:p>
          <a:p>
            <a:pPr lvl="2" fontAlgn="auto">
              <a:spcAft>
                <a:spcPts val="0"/>
              </a:spcAft>
              <a:defRPr/>
            </a:pPr>
            <a:r>
              <a:rPr lang="en-US" dirty="0" smtClean="0">
                <a:solidFill>
                  <a:prstClr val="black"/>
                </a:solidFill>
              </a:rPr>
              <a:t>Operator view (full control on infrastructure)</a:t>
            </a:r>
          </a:p>
          <a:p>
            <a:pPr lvl="2" fontAlgn="auto">
              <a:spcAft>
                <a:spcPts val="0"/>
              </a:spcAft>
              <a:defRPr/>
            </a:pPr>
            <a:r>
              <a:rPr lang="en-US" dirty="0" smtClean="0">
                <a:solidFill>
                  <a:prstClr val="black"/>
                </a:solidFill>
              </a:rPr>
              <a:t>Science applications (done by the ALTO engine)</a:t>
            </a:r>
          </a:p>
          <a:p>
            <a:pPr lvl="1" fontAlgn="auto">
              <a:spcAft>
                <a:spcPts val="0"/>
              </a:spcAft>
              <a:defRPr/>
            </a:pPr>
            <a:r>
              <a:rPr lang="en-US" dirty="0" smtClean="0">
                <a:solidFill>
                  <a:prstClr val="black"/>
                </a:solidFill>
              </a:rPr>
              <a:t>Science DMZ Flow programming using BRO</a:t>
            </a:r>
          </a:p>
          <a:p>
            <a:pPr lvl="1" fontAlgn="auto">
              <a:spcAft>
                <a:spcPts val="0"/>
              </a:spcAft>
              <a:defRPr/>
            </a:pPr>
            <a:r>
              <a:rPr lang="en-US" dirty="0" smtClean="0">
                <a:solidFill>
                  <a:prstClr val="black"/>
                </a:solidFill>
              </a:rPr>
              <a:t>Rapid application development for Networkers / Scientist</a:t>
            </a:r>
          </a:p>
          <a:p>
            <a:pPr marL="0" indent="0" fontAlgn="auto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u="sng" dirty="0" smtClean="0">
                <a:solidFill>
                  <a:srgbClr val="002060"/>
                </a:solidFill>
              </a:rPr>
              <a:t>Physics Applications</a:t>
            </a:r>
          </a:p>
          <a:p>
            <a:pPr lvl="1" fontAlgn="auto">
              <a:lnSpc>
                <a:spcPct val="100000"/>
              </a:lnSpc>
              <a:spcAft>
                <a:spcPts val="0"/>
              </a:spcAft>
              <a:defRPr/>
            </a:pPr>
            <a:r>
              <a:rPr lang="en-US" dirty="0" smtClean="0">
                <a:solidFill>
                  <a:prstClr val="black"/>
                </a:solidFill>
              </a:rPr>
              <a:t>Virtual </a:t>
            </a:r>
            <a:r>
              <a:rPr lang="en-US" dirty="0">
                <a:solidFill>
                  <a:prstClr val="black"/>
                </a:solidFill>
              </a:rPr>
              <a:t>Reality for CMS detector/beams View</a:t>
            </a:r>
          </a:p>
          <a:p>
            <a:pPr lvl="1" fontAlgn="auto">
              <a:lnSpc>
                <a:spcPct val="100000"/>
              </a:lnSpc>
              <a:spcAft>
                <a:spcPts val="0"/>
              </a:spcAft>
              <a:defRPr/>
            </a:pPr>
            <a:r>
              <a:rPr lang="en-US" dirty="0">
                <a:solidFill>
                  <a:prstClr val="black"/>
                </a:solidFill>
              </a:rPr>
              <a:t>Machine Learning for CMS data</a:t>
            </a:r>
          </a:p>
          <a:p>
            <a:pPr marL="0" indent="0" fontAlgn="auto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u="sng" dirty="0" smtClean="0">
                <a:solidFill>
                  <a:srgbClr val="002060"/>
                </a:solidFill>
              </a:rPr>
              <a:t>DTN Throughput</a:t>
            </a:r>
            <a:endParaRPr lang="en-US" u="sng" dirty="0">
              <a:solidFill>
                <a:srgbClr val="002060"/>
              </a:solidFill>
            </a:endParaRPr>
          </a:p>
          <a:p>
            <a:pPr lvl="1" fontAlgn="auto">
              <a:lnSpc>
                <a:spcPct val="110000"/>
              </a:lnSpc>
              <a:spcAft>
                <a:spcPts val="0"/>
              </a:spcAft>
              <a:defRPr/>
            </a:pPr>
            <a:r>
              <a:rPr lang="en-US" dirty="0">
                <a:solidFill>
                  <a:prstClr val="black"/>
                </a:solidFill>
              </a:rPr>
              <a:t>PRP 100GE Disk to Disk  (DTN to DTN)</a:t>
            </a:r>
          </a:p>
          <a:p>
            <a:pPr lvl="1" fontAlgn="auto">
              <a:lnSpc>
                <a:spcPct val="110000"/>
              </a:lnSpc>
              <a:spcAft>
                <a:spcPts val="0"/>
              </a:spcAft>
              <a:defRPr/>
            </a:pPr>
            <a:r>
              <a:rPr lang="en-US" dirty="0">
                <a:solidFill>
                  <a:prstClr val="black"/>
                </a:solidFill>
              </a:rPr>
              <a:t>PRP 100GE Network to Network</a:t>
            </a:r>
          </a:p>
          <a:p>
            <a:pPr marL="0" indent="0" fontAlgn="auto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u="sng" dirty="0">
                <a:solidFill>
                  <a:srgbClr val="002060"/>
                </a:solidFill>
              </a:rPr>
              <a:t>NVME over Fabric among </a:t>
            </a:r>
            <a:r>
              <a:rPr lang="en-US" u="sng" dirty="0" smtClean="0">
                <a:solidFill>
                  <a:srgbClr val="002060"/>
                </a:solidFill>
              </a:rPr>
              <a:t>DTNs</a:t>
            </a:r>
          </a:p>
          <a:p>
            <a:pPr lvl="1" fontAlgn="auto">
              <a:lnSpc>
                <a:spcPct val="110000"/>
              </a:lnSpc>
              <a:spcAft>
                <a:spcPts val="0"/>
              </a:spcAft>
              <a:defRPr/>
            </a:pPr>
            <a:r>
              <a:rPr lang="en-US" dirty="0">
                <a:solidFill>
                  <a:prstClr val="black"/>
                </a:solidFill>
              </a:rPr>
              <a:t>Single Server 200Gbps file transfers</a:t>
            </a:r>
          </a:p>
          <a:p>
            <a:pPr marL="0" indent="0" fontAlgn="auto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u="sng" dirty="0">
                <a:solidFill>
                  <a:srgbClr val="002060"/>
                </a:solidFill>
              </a:rPr>
              <a:t>1 Tera bps demos</a:t>
            </a:r>
          </a:p>
          <a:p>
            <a:pPr lvl="1" fontAlgn="auto">
              <a:lnSpc>
                <a:spcPct val="110000"/>
              </a:lnSpc>
              <a:spcAft>
                <a:spcPts val="0"/>
              </a:spcAft>
              <a:defRPr/>
            </a:pPr>
            <a:r>
              <a:rPr lang="en-US" dirty="0">
                <a:solidFill>
                  <a:prstClr val="black"/>
                </a:solidFill>
              </a:rPr>
              <a:t>	RDMA (RoCE) among a pair of server</a:t>
            </a:r>
          </a:p>
          <a:p>
            <a:pPr lvl="1" fontAlgn="auto">
              <a:lnSpc>
                <a:spcPct val="110000"/>
              </a:lnSpc>
              <a:spcAft>
                <a:spcPts val="0"/>
              </a:spcAft>
              <a:defRPr/>
            </a:pPr>
            <a:r>
              <a:rPr lang="en-US" dirty="0">
                <a:solidFill>
                  <a:prstClr val="black"/>
                </a:solidFill>
              </a:rPr>
              <a:t>	TCP/IP based among 4 </a:t>
            </a:r>
            <a:r>
              <a:rPr lang="en-US" dirty="0" smtClean="0">
                <a:solidFill>
                  <a:prstClr val="black"/>
                </a:solidFill>
              </a:rPr>
              <a:t>systems</a:t>
            </a:r>
            <a:endParaRPr lang="en-US" dirty="0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ounded Rectangle 39"/>
          <p:cNvSpPr/>
          <p:nvPr/>
        </p:nvSpPr>
        <p:spPr>
          <a:xfrm>
            <a:off x="3752863" y="3503737"/>
            <a:ext cx="1315323" cy="818607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GB" dirty="0" err="1"/>
              <a:t>Kibana</a:t>
            </a:r>
            <a:r>
              <a:rPr lang="en-GB" dirty="0"/>
              <a:t> Monitoring</a:t>
            </a:r>
          </a:p>
        </p:txBody>
      </p:sp>
      <p:sp>
        <p:nvSpPr>
          <p:cNvPr id="39" name="Rounded Rectangle 38"/>
          <p:cNvSpPr/>
          <p:nvPr/>
        </p:nvSpPr>
        <p:spPr>
          <a:xfrm>
            <a:off x="3665779" y="3575979"/>
            <a:ext cx="1315323" cy="818607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GB" dirty="0" err="1"/>
              <a:t>Kibana</a:t>
            </a:r>
            <a:r>
              <a:rPr lang="en-GB" dirty="0"/>
              <a:t> Monitoring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738779" y="905156"/>
            <a:ext cx="1581401" cy="874123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GB" dirty="0" err="1"/>
              <a:t>ExaO</a:t>
            </a:r>
            <a:r>
              <a:rPr lang="en-GB" dirty="0"/>
              <a:t> </a:t>
            </a:r>
          </a:p>
          <a:p>
            <a:pPr algn="ctr">
              <a:defRPr/>
            </a:pPr>
            <a:r>
              <a:rPr lang="en-GB" dirty="0"/>
              <a:t>Rest Interface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3654661" y="979379"/>
            <a:ext cx="1581401" cy="874123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GB" dirty="0" err="1"/>
              <a:t>ExaO</a:t>
            </a:r>
            <a:r>
              <a:rPr lang="en-GB" dirty="0"/>
              <a:t> </a:t>
            </a:r>
          </a:p>
          <a:p>
            <a:pPr algn="ctr">
              <a:defRPr/>
            </a:pPr>
            <a:r>
              <a:rPr lang="en-GB" dirty="0"/>
              <a:t>Rest Interface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3557682" y="1059537"/>
            <a:ext cx="1581401" cy="874123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GB" dirty="0" err="1"/>
              <a:t>ExaO</a:t>
            </a:r>
            <a:r>
              <a:rPr lang="en-GB" dirty="0"/>
              <a:t> </a:t>
            </a:r>
          </a:p>
          <a:p>
            <a:pPr algn="ctr">
              <a:defRPr/>
            </a:pPr>
            <a:r>
              <a:rPr lang="en-GB" dirty="0"/>
              <a:t>Rest Interface</a:t>
            </a:r>
          </a:p>
        </p:txBody>
      </p:sp>
      <p:sp>
        <p:nvSpPr>
          <p:cNvPr id="5" name="Can 4"/>
          <p:cNvSpPr/>
          <p:nvPr/>
        </p:nvSpPr>
        <p:spPr>
          <a:xfrm>
            <a:off x="4278313" y="2354263"/>
            <a:ext cx="292100" cy="449262"/>
          </a:xfrm>
          <a:prstGeom prst="ca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GB" altLang="en-US" sz="1800">
              <a:solidFill>
                <a:srgbClr val="000000"/>
              </a:solidFill>
              <a:ea typeface="Arial" charset="0"/>
              <a:cs typeface="Arial" charset="0"/>
            </a:endParaRPr>
          </a:p>
        </p:txBody>
      </p:sp>
      <p:sp>
        <p:nvSpPr>
          <p:cNvPr id="6" name="Can 5"/>
          <p:cNvSpPr/>
          <p:nvPr/>
        </p:nvSpPr>
        <p:spPr>
          <a:xfrm>
            <a:off x="4217988" y="2405063"/>
            <a:ext cx="290512" cy="450850"/>
          </a:xfrm>
          <a:prstGeom prst="ca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GB" altLang="en-US" sz="1800">
              <a:solidFill>
                <a:srgbClr val="000000"/>
              </a:solidFill>
              <a:ea typeface="Arial" charset="0"/>
              <a:cs typeface="Arial" charset="0"/>
            </a:endParaRPr>
          </a:p>
        </p:txBody>
      </p:sp>
      <p:sp>
        <p:nvSpPr>
          <p:cNvPr id="7" name="Can 6"/>
          <p:cNvSpPr/>
          <p:nvPr/>
        </p:nvSpPr>
        <p:spPr>
          <a:xfrm>
            <a:off x="4156075" y="2457450"/>
            <a:ext cx="290513" cy="449263"/>
          </a:xfrm>
          <a:prstGeom prst="ca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GB" sz="1400" dirty="0"/>
              <a:t>DB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3578695" y="3655150"/>
            <a:ext cx="1315323" cy="818607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GB" dirty="0" err="1"/>
              <a:t>Kibana</a:t>
            </a:r>
            <a:r>
              <a:rPr lang="en-GB" dirty="0"/>
              <a:t> Monitoring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 flipH="1">
            <a:off x="4302125" y="1951038"/>
            <a:ext cx="0" cy="447675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7" idx="3"/>
          </p:cNvCxnSpPr>
          <p:nvPr/>
        </p:nvCxnSpPr>
        <p:spPr>
          <a:xfrm>
            <a:off x="4302125" y="2906713"/>
            <a:ext cx="1588" cy="55562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ounded Rectangle 22"/>
          <p:cNvSpPr/>
          <p:nvPr/>
        </p:nvSpPr>
        <p:spPr>
          <a:xfrm>
            <a:off x="3557682" y="5376640"/>
            <a:ext cx="1315323" cy="818607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GB" dirty="0" err="1"/>
              <a:t>Monalisa</a:t>
            </a:r>
            <a:endParaRPr lang="en-GB" dirty="0"/>
          </a:p>
        </p:txBody>
      </p:sp>
      <p:cxnSp>
        <p:nvCxnSpPr>
          <p:cNvPr id="24" name="Straight Arrow Connector 23"/>
          <p:cNvCxnSpPr/>
          <p:nvPr/>
        </p:nvCxnSpPr>
        <p:spPr>
          <a:xfrm flipH="1">
            <a:off x="4214813" y="4473575"/>
            <a:ext cx="22225" cy="903288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H="1" flipV="1">
            <a:off x="5416550" y="1379538"/>
            <a:ext cx="1084263" cy="2540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ounded Rectangle 43"/>
          <p:cNvSpPr/>
          <p:nvPr/>
        </p:nvSpPr>
        <p:spPr>
          <a:xfrm>
            <a:off x="6724436" y="833401"/>
            <a:ext cx="1280956" cy="824335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GB" dirty="0" err="1"/>
              <a:t>ExaO</a:t>
            </a:r>
            <a:r>
              <a:rPr lang="en-GB" dirty="0"/>
              <a:t> </a:t>
            </a:r>
          </a:p>
          <a:p>
            <a:pPr algn="ctr">
              <a:defRPr/>
            </a:pPr>
            <a:r>
              <a:rPr lang="en-GB" dirty="0"/>
              <a:t>Rest Interface</a:t>
            </a:r>
          </a:p>
        </p:txBody>
      </p:sp>
      <p:sp>
        <p:nvSpPr>
          <p:cNvPr id="45" name="Rounded Rectangle 44"/>
          <p:cNvSpPr/>
          <p:nvPr/>
        </p:nvSpPr>
        <p:spPr>
          <a:xfrm>
            <a:off x="6640318" y="907624"/>
            <a:ext cx="1280956" cy="824335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GB" dirty="0" err="1"/>
              <a:t>ExaO</a:t>
            </a:r>
            <a:r>
              <a:rPr lang="en-GB" dirty="0"/>
              <a:t> </a:t>
            </a:r>
          </a:p>
          <a:p>
            <a:pPr algn="ctr">
              <a:defRPr/>
            </a:pPr>
            <a:r>
              <a:rPr lang="en-GB" dirty="0"/>
              <a:t>Rest Interface</a:t>
            </a:r>
          </a:p>
        </p:txBody>
      </p:sp>
      <p:sp>
        <p:nvSpPr>
          <p:cNvPr id="46" name="Rounded Rectangle 45"/>
          <p:cNvSpPr/>
          <p:nvPr/>
        </p:nvSpPr>
        <p:spPr>
          <a:xfrm>
            <a:off x="6543339" y="987782"/>
            <a:ext cx="1280956" cy="824335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GB" dirty="0"/>
              <a:t>Scheduler</a:t>
            </a:r>
          </a:p>
        </p:txBody>
      </p:sp>
      <p:sp>
        <p:nvSpPr>
          <p:cNvPr id="52" name="Rounded Rectangle 51"/>
          <p:cNvSpPr/>
          <p:nvPr/>
        </p:nvSpPr>
        <p:spPr>
          <a:xfrm>
            <a:off x="5758106" y="2337952"/>
            <a:ext cx="1274081" cy="91321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GB" dirty="0" err="1"/>
              <a:t>ExaO</a:t>
            </a:r>
            <a:r>
              <a:rPr lang="en-GB" dirty="0"/>
              <a:t> </a:t>
            </a:r>
          </a:p>
          <a:p>
            <a:pPr algn="ctr">
              <a:defRPr/>
            </a:pPr>
            <a:r>
              <a:rPr lang="en-GB" dirty="0"/>
              <a:t>Rest Interface</a:t>
            </a:r>
          </a:p>
        </p:txBody>
      </p:sp>
      <p:sp>
        <p:nvSpPr>
          <p:cNvPr id="53" name="Rounded Rectangle 52"/>
          <p:cNvSpPr/>
          <p:nvPr/>
        </p:nvSpPr>
        <p:spPr>
          <a:xfrm>
            <a:off x="5673988" y="2412175"/>
            <a:ext cx="1274081" cy="91321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GB" dirty="0" err="1"/>
              <a:t>ExaO</a:t>
            </a:r>
            <a:r>
              <a:rPr lang="en-GB" dirty="0"/>
              <a:t> </a:t>
            </a:r>
          </a:p>
          <a:p>
            <a:pPr algn="ctr">
              <a:defRPr/>
            </a:pPr>
            <a:r>
              <a:rPr lang="en-GB" dirty="0"/>
              <a:t>Rest Interface</a:t>
            </a:r>
          </a:p>
        </p:txBody>
      </p:sp>
      <p:sp>
        <p:nvSpPr>
          <p:cNvPr id="54" name="Rounded Rectangle 53"/>
          <p:cNvSpPr/>
          <p:nvPr/>
        </p:nvSpPr>
        <p:spPr>
          <a:xfrm>
            <a:off x="5577009" y="2492333"/>
            <a:ext cx="1274081" cy="91321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GB" dirty="0"/>
              <a:t>Transfer Execution Nodes</a:t>
            </a:r>
          </a:p>
        </p:txBody>
      </p:sp>
      <p:cxnSp>
        <p:nvCxnSpPr>
          <p:cNvPr id="56" name="Straight Arrow Connector 55"/>
          <p:cNvCxnSpPr/>
          <p:nvPr/>
        </p:nvCxnSpPr>
        <p:spPr>
          <a:xfrm flipH="1" flipV="1">
            <a:off x="4999038" y="1955800"/>
            <a:ext cx="577850" cy="993775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Cloud 56"/>
          <p:cNvSpPr/>
          <p:nvPr/>
        </p:nvSpPr>
        <p:spPr>
          <a:xfrm>
            <a:off x="9836150" y="2211388"/>
            <a:ext cx="2128838" cy="1455737"/>
          </a:xfrm>
          <a:prstGeom prst="cloud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/>
          </a:p>
        </p:txBody>
      </p:sp>
      <p:sp>
        <p:nvSpPr>
          <p:cNvPr id="58" name="Cloud 57"/>
          <p:cNvSpPr/>
          <p:nvPr/>
        </p:nvSpPr>
        <p:spPr>
          <a:xfrm>
            <a:off x="9694863" y="5319713"/>
            <a:ext cx="2411412" cy="1455737"/>
          </a:xfrm>
          <a:prstGeom prst="cloud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/>
          </a:p>
        </p:txBody>
      </p:sp>
      <p:sp>
        <p:nvSpPr>
          <p:cNvPr id="70" name="Cloud 69"/>
          <p:cNvSpPr/>
          <p:nvPr/>
        </p:nvSpPr>
        <p:spPr>
          <a:xfrm>
            <a:off x="6229350" y="5335588"/>
            <a:ext cx="2130425" cy="1457325"/>
          </a:xfrm>
          <a:prstGeom prst="cloud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/>
          </a:p>
        </p:txBody>
      </p:sp>
      <p:sp>
        <p:nvSpPr>
          <p:cNvPr id="76" name="Rounded Rectangle 75"/>
          <p:cNvSpPr/>
          <p:nvPr/>
        </p:nvSpPr>
        <p:spPr>
          <a:xfrm>
            <a:off x="6860380" y="5564876"/>
            <a:ext cx="1049976" cy="347846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GB" sz="1200" dirty="0" err="1"/>
              <a:t>FDTDaemon</a:t>
            </a:r>
            <a:endParaRPr lang="en-GB" sz="1200" dirty="0"/>
          </a:p>
        </p:txBody>
      </p:sp>
      <p:cxnSp>
        <p:nvCxnSpPr>
          <p:cNvPr id="60" name="Elbow Connector 59"/>
          <p:cNvCxnSpPr>
            <a:endCxn id="58" idx="2"/>
          </p:cNvCxnSpPr>
          <p:nvPr/>
        </p:nvCxnSpPr>
        <p:spPr>
          <a:xfrm>
            <a:off x="7910513" y="5772150"/>
            <a:ext cx="1792287" cy="276225"/>
          </a:xfrm>
          <a:prstGeom prst="bentConnector3">
            <a:avLst>
              <a:gd name="adj1" fmla="val 50000"/>
            </a:avLst>
          </a:prstGeom>
          <a:ln w="28575">
            <a:solidFill>
              <a:srgbClr val="00B050"/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Rounded Rectangle 79"/>
          <p:cNvSpPr/>
          <p:nvPr/>
        </p:nvSpPr>
        <p:spPr>
          <a:xfrm>
            <a:off x="10379705" y="5562408"/>
            <a:ext cx="1049976" cy="347846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GB" sz="1200" dirty="0" err="1"/>
              <a:t>FDTDaemon</a:t>
            </a:r>
            <a:endParaRPr lang="en-GB" sz="1200" dirty="0"/>
          </a:p>
        </p:txBody>
      </p:sp>
      <p:sp>
        <p:nvSpPr>
          <p:cNvPr id="81" name="Rounded Rectangle 80"/>
          <p:cNvSpPr/>
          <p:nvPr/>
        </p:nvSpPr>
        <p:spPr>
          <a:xfrm>
            <a:off x="10389245" y="2449834"/>
            <a:ext cx="1049976" cy="347846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GB" sz="1200" dirty="0" err="1"/>
              <a:t>FDTDaemon</a:t>
            </a:r>
            <a:endParaRPr lang="en-GB" sz="1200" dirty="0"/>
          </a:p>
        </p:txBody>
      </p:sp>
      <p:pic>
        <p:nvPicPr>
          <p:cNvPr id="35901" name="Picture 2" descr="http://www.freeiconspng.com/uploads/server-storage-icon-1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5225" y="5954713"/>
            <a:ext cx="395288" cy="395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902" name="Picture 2" descr="http://www.freeiconspng.com/uploads/server-storage-icon-1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9000" y="5954713"/>
            <a:ext cx="395288" cy="395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903" name="Picture 2" descr="http://www.freeiconspng.com/uploads/server-storage-icon-1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9000" y="2843213"/>
            <a:ext cx="395288" cy="395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6" name="Elbow Connector 85"/>
          <p:cNvCxnSpPr/>
          <p:nvPr/>
        </p:nvCxnSpPr>
        <p:spPr>
          <a:xfrm rot="5400000">
            <a:off x="9526588" y="4175125"/>
            <a:ext cx="2765425" cy="9525"/>
          </a:xfrm>
          <a:prstGeom prst="bentConnector3">
            <a:avLst>
              <a:gd name="adj1" fmla="val 50000"/>
            </a:avLst>
          </a:prstGeom>
          <a:ln w="28575">
            <a:solidFill>
              <a:srgbClr val="00B050"/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Elbow Connector 88"/>
          <p:cNvCxnSpPr/>
          <p:nvPr/>
        </p:nvCxnSpPr>
        <p:spPr>
          <a:xfrm rot="10800000" flipV="1">
            <a:off x="7378700" y="2600325"/>
            <a:ext cx="3003550" cy="2941638"/>
          </a:xfrm>
          <a:prstGeom prst="bentConnector2">
            <a:avLst/>
          </a:prstGeom>
          <a:ln w="28575">
            <a:solidFill>
              <a:srgbClr val="00B050"/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/>
          <p:nvPr/>
        </p:nvCxnSpPr>
        <p:spPr>
          <a:xfrm>
            <a:off x="6769100" y="3370263"/>
            <a:ext cx="4106863" cy="722312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/>
          <p:nvPr/>
        </p:nvCxnSpPr>
        <p:spPr>
          <a:xfrm>
            <a:off x="6769100" y="3367088"/>
            <a:ext cx="1976438" cy="2403475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/>
          <p:nvPr/>
        </p:nvCxnSpPr>
        <p:spPr>
          <a:xfrm>
            <a:off x="6769100" y="3365500"/>
            <a:ext cx="569913" cy="392113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Rounded Rectangle 103"/>
          <p:cNvSpPr/>
          <p:nvPr/>
        </p:nvSpPr>
        <p:spPr>
          <a:xfrm>
            <a:off x="6512507" y="5862262"/>
            <a:ext cx="854029" cy="347846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GB" sz="1200" dirty="0" err="1"/>
              <a:t>MLSensor</a:t>
            </a:r>
            <a:endParaRPr lang="en-GB" sz="1200" dirty="0"/>
          </a:p>
        </p:txBody>
      </p:sp>
      <p:sp>
        <p:nvSpPr>
          <p:cNvPr id="105" name="Rounded Rectangle 104"/>
          <p:cNvSpPr/>
          <p:nvPr/>
        </p:nvSpPr>
        <p:spPr>
          <a:xfrm>
            <a:off x="10055435" y="5850179"/>
            <a:ext cx="854029" cy="347846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GB" sz="1200" dirty="0" err="1"/>
              <a:t>MLSensor</a:t>
            </a:r>
            <a:endParaRPr lang="en-GB" sz="1200" dirty="0"/>
          </a:p>
        </p:txBody>
      </p:sp>
      <p:sp>
        <p:nvSpPr>
          <p:cNvPr id="106" name="Rounded Rectangle 105"/>
          <p:cNvSpPr/>
          <p:nvPr/>
        </p:nvSpPr>
        <p:spPr>
          <a:xfrm>
            <a:off x="10022540" y="2736043"/>
            <a:ext cx="854029" cy="347846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GB" sz="1200" dirty="0" err="1"/>
              <a:t>MLSensor</a:t>
            </a:r>
            <a:endParaRPr lang="en-GB" sz="1200" dirty="0"/>
          </a:p>
        </p:txBody>
      </p:sp>
      <p:cxnSp>
        <p:nvCxnSpPr>
          <p:cNvPr id="103" name="Straight Arrow Connector 102"/>
          <p:cNvCxnSpPr/>
          <p:nvPr/>
        </p:nvCxnSpPr>
        <p:spPr>
          <a:xfrm flipH="1" flipV="1">
            <a:off x="4894263" y="5910263"/>
            <a:ext cx="1617662" cy="125412"/>
          </a:xfrm>
          <a:prstGeom prst="straightConnector1">
            <a:avLst/>
          </a:prstGeom>
          <a:ln w="1905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/>
          <p:cNvCxnSpPr/>
          <p:nvPr/>
        </p:nvCxnSpPr>
        <p:spPr>
          <a:xfrm flipH="1">
            <a:off x="4894263" y="4364038"/>
            <a:ext cx="2471737" cy="1050925"/>
          </a:xfrm>
          <a:prstGeom prst="straightConnector1">
            <a:avLst/>
          </a:prstGeom>
          <a:ln w="1905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ounded Rectangle 58"/>
          <p:cNvSpPr/>
          <p:nvPr/>
        </p:nvSpPr>
        <p:spPr>
          <a:xfrm>
            <a:off x="380998" y="1126445"/>
            <a:ext cx="1206399" cy="718557"/>
          </a:xfrm>
          <a:prstGeom prst="roundRect">
            <a:avLst/>
          </a:prstGeom>
          <a:solidFill>
            <a:srgbClr val="00B0F0"/>
          </a:solidFill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GB" dirty="0" err="1"/>
              <a:t>Phedex</a:t>
            </a:r>
            <a:endParaRPr lang="en-GB" dirty="0"/>
          </a:p>
        </p:txBody>
      </p:sp>
      <p:sp>
        <p:nvSpPr>
          <p:cNvPr id="66" name="Rounded Rectangle 65"/>
          <p:cNvSpPr/>
          <p:nvPr/>
        </p:nvSpPr>
        <p:spPr>
          <a:xfrm>
            <a:off x="380999" y="2495851"/>
            <a:ext cx="1206399" cy="718557"/>
          </a:xfrm>
          <a:prstGeom prst="roundRect">
            <a:avLst/>
          </a:prstGeom>
          <a:solidFill>
            <a:srgbClr val="00B0F0"/>
          </a:solidFill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GB" dirty="0"/>
              <a:t>ASO</a:t>
            </a:r>
          </a:p>
        </p:txBody>
      </p:sp>
      <p:sp>
        <p:nvSpPr>
          <p:cNvPr id="67" name="Rounded Rectangle 66"/>
          <p:cNvSpPr/>
          <p:nvPr/>
        </p:nvSpPr>
        <p:spPr>
          <a:xfrm>
            <a:off x="380998" y="3971091"/>
            <a:ext cx="1206399" cy="718557"/>
          </a:xfrm>
          <a:prstGeom prst="roundRect">
            <a:avLst/>
          </a:prstGeom>
          <a:solidFill>
            <a:srgbClr val="00B0F0"/>
          </a:solidFill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GB" dirty="0"/>
              <a:t>Batch</a:t>
            </a:r>
          </a:p>
        </p:txBody>
      </p:sp>
      <p:cxnSp>
        <p:nvCxnSpPr>
          <p:cNvPr id="34" name="Elbow Connector 33"/>
          <p:cNvCxnSpPr/>
          <p:nvPr/>
        </p:nvCxnSpPr>
        <p:spPr>
          <a:xfrm flipV="1">
            <a:off x="1587500" y="1497013"/>
            <a:ext cx="1970088" cy="2833687"/>
          </a:xfrm>
          <a:prstGeom prst="bentConnector3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Elbow Connector 36"/>
          <p:cNvCxnSpPr/>
          <p:nvPr/>
        </p:nvCxnSpPr>
        <p:spPr>
          <a:xfrm flipV="1">
            <a:off x="1587500" y="1497013"/>
            <a:ext cx="1970088" cy="1358900"/>
          </a:xfrm>
          <a:prstGeom prst="bentConnector3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1587500" y="1485900"/>
            <a:ext cx="1970088" cy="11113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ounded Rectangle 74"/>
          <p:cNvSpPr/>
          <p:nvPr/>
        </p:nvSpPr>
        <p:spPr>
          <a:xfrm>
            <a:off x="8256905" y="2686172"/>
            <a:ext cx="1280956" cy="824335"/>
          </a:xfrm>
          <a:prstGeom prst="roundRect">
            <a:avLst/>
          </a:prstGeom>
          <a:solidFill>
            <a:srgbClr val="FFE699"/>
          </a:solidFill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GB" dirty="0"/>
              <a:t>ALTO</a:t>
            </a:r>
          </a:p>
        </p:txBody>
      </p:sp>
      <p:cxnSp>
        <p:nvCxnSpPr>
          <p:cNvPr id="47" name="Straight Arrow Connector 46"/>
          <p:cNvCxnSpPr/>
          <p:nvPr/>
        </p:nvCxnSpPr>
        <p:spPr>
          <a:xfrm flipH="1" flipV="1">
            <a:off x="7758113" y="1811338"/>
            <a:ext cx="1139825" cy="874712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936" name="Rectangle 47"/>
          <p:cNvSpPr>
            <a:spLocks noChangeArrowheads="1"/>
          </p:cNvSpPr>
          <p:nvPr/>
        </p:nvSpPr>
        <p:spPr bwMode="auto">
          <a:xfrm>
            <a:off x="2786063" y="65088"/>
            <a:ext cx="7218362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GB" altLang="en-US" sz="3200">
                <a:latin typeface="Arial" charset="0"/>
              </a:rPr>
              <a:t>ExaO: EXAscale Data Transfer Orchestrator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2378</TotalTime>
  <Words>1044</Words>
  <Application>Microsoft Macintosh PowerPoint</Application>
  <PresentationFormat>Widescreen</PresentationFormat>
  <Paragraphs>256</Paragraphs>
  <Slides>24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24</vt:i4>
      </vt:variant>
    </vt:vector>
  </HeadingPairs>
  <TitlesOfParts>
    <vt:vector size="34" baseType="lpstr">
      <vt:lpstr>Calibri</vt:lpstr>
      <vt:lpstr>Calibri Light</vt:lpstr>
      <vt:lpstr>Consolas</vt:lpstr>
      <vt:lpstr>Menlo Bold</vt:lpstr>
      <vt:lpstr>Menlo Regular</vt:lpstr>
      <vt:lpstr>ＭＳ Ｐゴシック</vt:lpstr>
      <vt:lpstr>Wingdings</vt:lpstr>
      <vt:lpstr>Arial</vt:lpstr>
      <vt:lpstr>Office Theme</vt:lpstr>
      <vt:lpstr>1_Office Theme</vt:lpstr>
      <vt:lpstr>Supercomputing 2016 Network Architecture and Demonstrations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New Tools</vt:lpstr>
      <vt:lpstr>High-level SDN Programming Abstraction: Function Store (Details; skip)</vt:lpstr>
      <vt:lpstr>High-level SDN Programming Abstraction: Maple Programming (Details; Skip)</vt:lpstr>
      <vt:lpstr>Example Maple Program</vt:lpstr>
      <vt:lpstr>IDE Features (Details, with a screenshot, use callout to label key components/features; Skip)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Traffic monitoring</vt:lpstr>
      <vt:lpstr>PowerPoint Presentation</vt:lpstr>
      <vt:lpstr>FASTMapleNet: Easy-to-Program SDN Network for Scientists and Beyond</vt:lpstr>
      <vt:lpstr>PowerPoint Presentation</vt:lpstr>
    </vt:vector>
  </TitlesOfParts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Caltech SC16 Planning</dc:title>
  <dc:creator>Azher Mughal</dc:creator>
  <cp:lastModifiedBy>Richard Yang</cp:lastModifiedBy>
  <cp:revision>64</cp:revision>
  <dcterms:created xsi:type="dcterms:W3CDTF">2016-05-19T22:48:31Z</dcterms:created>
  <dcterms:modified xsi:type="dcterms:W3CDTF">2016-11-03T21:46:15Z</dcterms:modified>
</cp:coreProperties>
</file>